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57"/>
  </p:notesMasterIdLst>
  <p:handoutMasterIdLst>
    <p:handoutMasterId r:id="rId58"/>
  </p:handoutMasterIdLst>
  <p:sldIdLst>
    <p:sldId id="290" r:id="rId2"/>
    <p:sldId id="518" r:id="rId3"/>
    <p:sldId id="402" r:id="rId4"/>
    <p:sldId id="449" r:id="rId5"/>
    <p:sldId id="403" r:id="rId6"/>
    <p:sldId id="404" r:id="rId7"/>
    <p:sldId id="405" r:id="rId8"/>
    <p:sldId id="406" r:id="rId9"/>
    <p:sldId id="407" r:id="rId10"/>
    <p:sldId id="408" r:id="rId11"/>
    <p:sldId id="411" r:id="rId12"/>
    <p:sldId id="414" r:id="rId13"/>
    <p:sldId id="413" r:id="rId14"/>
    <p:sldId id="453" r:id="rId15"/>
    <p:sldId id="452" r:id="rId16"/>
    <p:sldId id="454" r:id="rId17"/>
    <p:sldId id="455" r:id="rId18"/>
    <p:sldId id="415" r:id="rId19"/>
    <p:sldId id="416" r:id="rId20"/>
    <p:sldId id="456" r:id="rId21"/>
    <p:sldId id="458" r:id="rId22"/>
    <p:sldId id="457" r:id="rId23"/>
    <p:sldId id="417" r:id="rId24"/>
    <p:sldId id="418" r:id="rId25"/>
    <p:sldId id="419" r:id="rId26"/>
    <p:sldId id="420" r:id="rId27"/>
    <p:sldId id="421" r:id="rId28"/>
    <p:sldId id="422" r:id="rId29"/>
    <p:sldId id="423" r:id="rId30"/>
    <p:sldId id="450"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7" r:id="rId44"/>
    <p:sldId id="436" r:id="rId45"/>
    <p:sldId id="438" r:id="rId46"/>
    <p:sldId id="439" r:id="rId47"/>
    <p:sldId id="440" r:id="rId48"/>
    <p:sldId id="441" r:id="rId49"/>
    <p:sldId id="442" r:id="rId50"/>
    <p:sldId id="443" r:id="rId51"/>
    <p:sldId id="445" r:id="rId52"/>
    <p:sldId id="444" r:id="rId53"/>
    <p:sldId id="446" r:id="rId54"/>
    <p:sldId id="447" r:id="rId55"/>
    <p:sldId id="448" r:id="rId56"/>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Times New Roman" pitchFamily="32" charset="0"/>
        <a:ea typeface="+mn-ea"/>
        <a:cs typeface="+mn-cs"/>
      </a:defRPr>
    </a:lvl1pPr>
    <a:lvl2pPr marL="457200" algn="l" rtl="0" fontAlgn="base">
      <a:spcBef>
        <a:spcPct val="0"/>
      </a:spcBef>
      <a:spcAft>
        <a:spcPct val="0"/>
      </a:spcAft>
      <a:defRPr sz="2400" kern="1200">
        <a:solidFill>
          <a:schemeClr val="tx1"/>
        </a:solidFill>
        <a:latin typeface="Times New Roman" pitchFamily="32" charset="0"/>
        <a:ea typeface="+mn-ea"/>
        <a:cs typeface="+mn-cs"/>
      </a:defRPr>
    </a:lvl2pPr>
    <a:lvl3pPr marL="914400" algn="l" rtl="0" fontAlgn="base">
      <a:spcBef>
        <a:spcPct val="0"/>
      </a:spcBef>
      <a:spcAft>
        <a:spcPct val="0"/>
      </a:spcAft>
      <a:defRPr sz="2400" kern="1200">
        <a:solidFill>
          <a:schemeClr val="tx1"/>
        </a:solidFill>
        <a:latin typeface="Times New Roman" pitchFamily="32" charset="0"/>
        <a:ea typeface="+mn-ea"/>
        <a:cs typeface="+mn-cs"/>
      </a:defRPr>
    </a:lvl3pPr>
    <a:lvl4pPr marL="1371600" algn="l" rtl="0" fontAlgn="base">
      <a:spcBef>
        <a:spcPct val="0"/>
      </a:spcBef>
      <a:spcAft>
        <a:spcPct val="0"/>
      </a:spcAft>
      <a:defRPr sz="2400" kern="1200">
        <a:solidFill>
          <a:schemeClr val="tx1"/>
        </a:solidFill>
        <a:latin typeface="Times New Roman" pitchFamily="32" charset="0"/>
        <a:ea typeface="+mn-ea"/>
        <a:cs typeface="+mn-cs"/>
      </a:defRPr>
    </a:lvl4pPr>
    <a:lvl5pPr marL="1828800" algn="l" rtl="0" fontAlgn="base">
      <a:spcBef>
        <a:spcPct val="0"/>
      </a:spcBef>
      <a:spcAft>
        <a:spcPct val="0"/>
      </a:spcAft>
      <a:defRPr sz="2400" kern="1200">
        <a:solidFill>
          <a:schemeClr val="tx1"/>
        </a:solidFill>
        <a:latin typeface="Times New Roman" pitchFamily="32" charset="0"/>
        <a:ea typeface="+mn-ea"/>
        <a:cs typeface="+mn-cs"/>
      </a:defRPr>
    </a:lvl5pPr>
    <a:lvl6pPr marL="2286000" algn="l" defTabSz="914400" rtl="0" eaLnBrk="1" latinLnBrk="0" hangingPunct="1">
      <a:defRPr sz="2400" kern="1200">
        <a:solidFill>
          <a:schemeClr val="tx1"/>
        </a:solidFill>
        <a:latin typeface="Times New Roman" pitchFamily="32" charset="0"/>
        <a:ea typeface="+mn-ea"/>
        <a:cs typeface="+mn-cs"/>
      </a:defRPr>
    </a:lvl6pPr>
    <a:lvl7pPr marL="2743200" algn="l" defTabSz="914400" rtl="0" eaLnBrk="1" latinLnBrk="0" hangingPunct="1">
      <a:defRPr sz="2400" kern="1200">
        <a:solidFill>
          <a:schemeClr val="tx1"/>
        </a:solidFill>
        <a:latin typeface="Times New Roman" pitchFamily="32" charset="0"/>
        <a:ea typeface="+mn-ea"/>
        <a:cs typeface="+mn-cs"/>
      </a:defRPr>
    </a:lvl7pPr>
    <a:lvl8pPr marL="3200400" algn="l" defTabSz="914400" rtl="0" eaLnBrk="1" latinLnBrk="0" hangingPunct="1">
      <a:defRPr sz="2400" kern="1200">
        <a:solidFill>
          <a:schemeClr val="tx1"/>
        </a:solidFill>
        <a:latin typeface="Times New Roman" pitchFamily="32" charset="0"/>
        <a:ea typeface="+mn-ea"/>
        <a:cs typeface="+mn-cs"/>
      </a:defRPr>
    </a:lvl8pPr>
    <a:lvl9pPr marL="3657600" algn="l" defTabSz="914400" rtl="0" eaLnBrk="1" latinLnBrk="0" hangingPunct="1">
      <a:defRPr sz="2400" kern="1200">
        <a:solidFill>
          <a:schemeClr val="tx1"/>
        </a:solidFill>
        <a:latin typeface="Times New Roman" pitchFamily="32"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5759">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E7E"/>
    <a:srgbClr val="003366"/>
    <a:srgbClr val="3C6280"/>
    <a:srgbClr val="406989"/>
    <a:srgbClr val="91FF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323" autoAdjust="0"/>
  </p:normalViewPr>
  <p:slideViewPr>
    <p:cSldViewPr>
      <p:cViewPr varScale="1">
        <p:scale>
          <a:sx n="59" d="100"/>
          <a:sy n="59" d="100"/>
        </p:scale>
        <p:origin x="1452" y="60"/>
      </p:cViewPr>
      <p:guideLst>
        <p:guide orient="horz"/>
        <p:guide pos="5759"/>
      </p:guideLst>
    </p:cSldViewPr>
  </p:slideViewPr>
  <p:outlineViewPr>
    <p:cViewPr>
      <p:scale>
        <a:sx n="33" d="100"/>
        <a:sy n="33" d="100"/>
      </p:scale>
      <p:origin x="264" y="135246"/>
    </p:cViewPr>
  </p:outlineViewPr>
  <p:notesTextViewPr>
    <p:cViewPr>
      <p:scale>
        <a:sx n="100" d="100"/>
        <a:sy n="100" d="100"/>
      </p:scale>
      <p:origin x="0" y="0"/>
    </p:cViewPr>
  </p:notesTextViewPr>
  <p:sorterViewPr>
    <p:cViewPr>
      <p:scale>
        <a:sx n="60" d="100"/>
        <a:sy n="60" d="100"/>
      </p:scale>
      <p:origin x="0" y="0"/>
    </p:cViewPr>
  </p:sorterViewPr>
  <p:notesViewPr>
    <p:cSldViewPr>
      <p:cViewPr varScale="1">
        <p:scale>
          <a:sx n="79" d="100"/>
          <a:sy n="79" d="100"/>
        </p:scale>
        <p:origin x="3966" y="10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p:cNvPicPr/>
          <p:nvPr/>
        </p:nvPicPr>
        <p:blipFill rotWithShape="1">
          <a:blip r:embed="rId2" cstate="print">
            <a:extLst>
              <a:ext uri="{28A0092B-C50C-407E-A947-70E740481C1C}">
                <a14:useLocalDpi xmlns:a14="http://schemas.microsoft.com/office/drawing/2010/main" val="0"/>
              </a:ext>
            </a:extLst>
          </a:blip>
          <a:srcRect l="4544" t="23215" r="4067" b="21416"/>
          <a:stretch/>
        </p:blipFill>
        <p:spPr bwMode="auto">
          <a:xfrm>
            <a:off x="1173386" y="796826"/>
            <a:ext cx="2172970" cy="175260"/>
          </a:xfrm>
          <a:prstGeom prst="rect">
            <a:avLst/>
          </a:prstGeom>
          <a:ln>
            <a:noFill/>
          </a:ln>
          <a:extLst>
            <a:ext uri="{53640926-AAD7-44D8-BBD7-CCE9431645EC}">
              <a14:shadowObscured xmlns:a14="http://schemas.microsoft.com/office/drawing/2010/main"/>
            </a:ext>
          </a:extLst>
        </p:spPr>
      </p:pic>
      <p:cxnSp>
        <p:nvCxnSpPr>
          <p:cNvPr id="4" name="Conexão reta 3"/>
          <p:cNvCxnSpPr/>
          <p:nvPr/>
        </p:nvCxnSpPr>
        <p:spPr>
          <a:xfrm>
            <a:off x="1173386" y="980242"/>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xão reta 7"/>
          <p:cNvCxnSpPr/>
          <p:nvPr/>
        </p:nvCxnSpPr>
        <p:spPr>
          <a:xfrm>
            <a:off x="1173386" y="9653810"/>
            <a:ext cx="50405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p:cNvSpPr/>
          <p:nvPr/>
        </p:nvSpPr>
        <p:spPr>
          <a:xfrm>
            <a:off x="820897" y="9653140"/>
            <a:ext cx="5393049" cy="283924"/>
          </a:xfrm>
          <a:prstGeom prst="rect">
            <a:avLst/>
          </a:prstGeom>
        </p:spPr>
        <p:txBody>
          <a:bodyPr wrap="square">
            <a:spAutoFit/>
          </a:bodyPr>
          <a:lstStyle/>
          <a:p>
            <a:pPr algn="r">
              <a:lnSpc>
                <a:spcPct val="115000"/>
              </a:lnSpc>
              <a:spcAft>
                <a:spcPts val="0"/>
              </a:spcAft>
              <a:tabLst>
                <a:tab pos="2806065" algn="ctr"/>
                <a:tab pos="5612130" algn="r"/>
              </a:tabLst>
            </a:pPr>
            <a:r>
              <a:rPr lang="pt-BR" sz="1200" dirty="0">
                <a:latin typeface="HelveticaNeueLT Std Thin Cn" panose="020B0406020202030204" pitchFamily="34" charset="0"/>
                <a:ea typeface="Times New Roman" panose="02020603050405020304" pitchFamily="18" charset="0"/>
                <a:cs typeface="HelveticaNeueLT Std Thin Cn" panose="020B0406020202030204" pitchFamily="34" charset="0"/>
              </a:rPr>
              <a:t>Nome da Disciplina</a:t>
            </a:r>
            <a:endParaRPr lang="pt-BR" sz="1200" dirty="0">
              <a:effectLst/>
              <a:latin typeface="Verdana" panose="020B060403050404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5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defRPr sz="1300"/>
            </a:lvl1pPr>
          </a:lstStyle>
          <a:p>
            <a:pPr>
              <a:defRPr/>
            </a:pPr>
            <a:endParaRPr lang="en-US"/>
          </a:p>
        </p:txBody>
      </p:sp>
      <p:sp>
        <p:nvSpPr>
          <p:cNvPr id="108547" name="Rectangle 3"/>
          <p:cNvSpPr>
            <a:spLocks noGrp="1" noChangeArrowheads="1"/>
          </p:cNvSpPr>
          <p:nvPr>
            <p:ph type="dt" idx="1"/>
          </p:nvPr>
        </p:nvSpPr>
        <p:spPr bwMode="auto">
          <a:xfrm>
            <a:off x="4022937"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vl1pPr>
          </a:lstStyle>
          <a:p>
            <a:pPr>
              <a:defRPr/>
            </a:pPr>
            <a:endParaRPr lang="en-US"/>
          </a:p>
        </p:txBody>
      </p:sp>
      <p:sp>
        <p:nvSpPr>
          <p:cNvPr id="6861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p:spPr>
      </p:sp>
      <p:sp>
        <p:nvSpPr>
          <p:cNvPr id="108549" name="Rectangle 5"/>
          <p:cNvSpPr>
            <a:spLocks noGrp="1" noChangeArrowheads="1"/>
          </p:cNvSpPr>
          <p:nvPr>
            <p:ph type="body" sz="quarter" idx="3"/>
          </p:nvPr>
        </p:nvSpPr>
        <p:spPr bwMode="auto">
          <a:xfrm>
            <a:off x="946574" y="4861441"/>
            <a:ext cx="5206153"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Clique para editar os estilos do texto mestre</a:t>
            </a:r>
          </a:p>
          <a:p>
            <a:pPr lvl="1"/>
            <a:r>
              <a:rPr lang="en-US" noProof="0"/>
              <a:t>Segundo nível</a:t>
            </a:r>
          </a:p>
          <a:p>
            <a:pPr lvl="2"/>
            <a:r>
              <a:rPr lang="en-US" noProof="0"/>
              <a:t>Terceiro nível</a:t>
            </a:r>
          </a:p>
          <a:p>
            <a:pPr lvl="3"/>
            <a:r>
              <a:rPr lang="en-US" noProof="0"/>
              <a:t>Quarto nível</a:t>
            </a:r>
          </a:p>
          <a:p>
            <a:pPr lvl="4"/>
            <a:r>
              <a:rPr lang="en-US" noProof="0"/>
              <a:t>Quinto nível</a:t>
            </a:r>
          </a:p>
        </p:txBody>
      </p:sp>
      <p:sp>
        <p:nvSpPr>
          <p:cNvPr id="108550" name="Rectangle 6"/>
          <p:cNvSpPr>
            <a:spLocks noGrp="1" noChangeArrowheads="1"/>
          </p:cNvSpPr>
          <p:nvPr>
            <p:ph type="ftr" sz="quarter" idx="4"/>
          </p:nvPr>
        </p:nvSpPr>
        <p:spPr bwMode="auto">
          <a:xfrm>
            <a:off x="0"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defRPr sz="1300"/>
            </a:lvl1pPr>
          </a:lstStyle>
          <a:p>
            <a:pPr>
              <a:defRPr/>
            </a:pPr>
            <a:endParaRPr lang="en-US"/>
          </a:p>
        </p:txBody>
      </p:sp>
      <p:sp>
        <p:nvSpPr>
          <p:cNvPr id="108551" name="Rectangle 7"/>
          <p:cNvSpPr>
            <a:spLocks noGrp="1" noChangeArrowheads="1"/>
          </p:cNvSpPr>
          <p:nvPr>
            <p:ph type="sldNum" sz="quarter" idx="5"/>
          </p:nvPr>
        </p:nvSpPr>
        <p:spPr bwMode="auto">
          <a:xfrm>
            <a:off x="4022937" y="9722882"/>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vl1pPr>
          </a:lstStyle>
          <a:p>
            <a:pPr>
              <a:defRPr/>
            </a:pPr>
            <a:fld id="{98FCFB2F-4139-465D-BD53-9C1EA1068B03}" type="slidenum">
              <a:rPr lang="en-US"/>
              <a:pPr>
                <a:defRPr/>
              </a:pPr>
              <a:t>‹nº›</a:t>
            </a:fld>
            <a:endParaRPr lang="en-US"/>
          </a:p>
        </p:txBody>
      </p:sp>
    </p:spTree>
    <p:extLst>
      <p:ext uri="{BB962C8B-B14F-4D97-AF65-F5344CB8AC3E}">
        <p14:creationId xmlns:p14="http://schemas.microsoft.com/office/powerpoint/2010/main" val="2885228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Narrow" pitchFamily="32"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Narrow" pitchFamily="32"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Narrow" pitchFamily="32"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Narrow" pitchFamily="32"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Narrow" pitchFamily="3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5D74CAE-7E77-4157-BC8D-2AAD3543B9D8}" type="slidenum">
              <a:rPr lang="en-US" smtClean="0"/>
              <a:pPr/>
              <a:t>1</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221338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5D74CAE-7E77-4157-BC8D-2AAD3543B9D8}" type="slidenum">
              <a:rPr lang="en-US" smtClean="0"/>
              <a:pPr/>
              <a:t>2</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428469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6512" y="3188"/>
            <a:ext cx="9207499" cy="6905624"/>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Conteúdo 5"/>
          <p:cNvSpPr>
            <a:spLocks noGrp="1"/>
          </p:cNvSpPr>
          <p:nvPr>
            <p:ph sz="quarter" idx="10" hasCustomPrompt="1"/>
          </p:nvPr>
        </p:nvSpPr>
        <p:spPr>
          <a:xfrm>
            <a:off x="971600" y="404664"/>
            <a:ext cx="7828930" cy="1512168"/>
          </a:xfrm>
          <a:prstGeom prst="rect">
            <a:avLst/>
          </a:prstGeom>
        </p:spPr>
        <p:txBody>
          <a:bodyPr/>
          <a:lstStyle>
            <a:lvl1pPr marL="0" indent="0" algn="r">
              <a:buNone/>
              <a:defRPr sz="2800" b="1">
                <a:solidFill>
                  <a:srgbClr val="003366"/>
                </a:solidFill>
                <a:latin typeface="Verdana" panose="020B0604030504040204" pitchFamily="34" charset="0"/>
                <a:ea typeface="Verdana" panose="020B0604030504040204" pitchFamily="34" charset="0"/>
                <a:cs typeface="Verdana" panose="020B0604030504040204" pitchFamily="34" charset="0"/>
              </a:defRPr>
            </a:lvl1pPr>
          </a:lstStyle>
          <a:p>
            <a:pPr lvl="0"/>
            <a:r>
              <a:rPr lang="pt-BR" dirty="0"/>
              <a:t>Clique para editar o título</a:t>
            </a:r>
          </a:p>
        </p:txBody>
      </p:sp>
      <p:sp>
        <p:nvSpPr>
          <p:cNvPr id="8" name="Espaço Reservado para Texto 7"/>
          <p:cNvSpPr>
            <a:spLocks noGrp="1"/>
          </p:cNvSpPr>
          <p:nvPr>
            <p:ph type="body" sz="quarter" idx="11" hasCustomPrompt="1"/>
          </p:nvPr>
        </p:nvSpPr>
        <p:spPr>
          <a:xfrm>
            <a:off x="3131840" y="2060848"/>
            <a:ext cx="5668690" cy="936104"/>
          </a:xfrm>
          <a:prstGeom prst="rect">
            <a:avLst/>
          </a:prstGeom>
        </p:spPr>
        <p:txBody>
          <a:bodyPr/>
          <a:lstStyle>
            <a:lvl1pPr marL="0" indent="0" algn="r">
              <a:buNone/>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1pPr>
          </a:lstStyle>
          <a:p>
            <a:pPr lvl="0"/>
            <a:r>
              <a:rPr lang="pt-BR" dirty="0"/>
              <a:t>Clique para editar o subtítulo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307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6512" y="-24180"/>
            <a:ext cx="9255455" cy="694159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685800" y="2132856"/>
            <a:ext cx="7772400" cy="1944216"/>
          </a:xfrm>
          <a:prstGeom prst="rect">
            <a:avLst/>
          </a:prstGeom>
        </p:spPr>
        <p:txBody>
          <a:bodyPr anchor="t"/>
          <a:lstStyle>
            <a:lvl1pPr algn="ctr">
              <a:defRPr sz="4000" b="1" cap="all">
                <a:solidFill>
                  <a:srgbClr val="003366"/>
                </a:solidFill>
                <a:latin typeface="Verdana" panose="020B0604030504040204" pitchFamily="34" charset="0"/>
                <a:ea typeface="Verdana" panose="020B0604030504040204" pitchFamily="34" charset="0"/>
                <a:cs typeface="Verdana" panose="020B0604030504040204" pitchFamily="34" charset="0"/>
              </a:defRPr>
            </a:lvl1pPr>
          </a:lstStyle>
          <a:p>
            <a:r>
              <a:rPr lang="pt-BR"/>
              <a:t>Clique para editar o título mestre</a:t>
            </a:r>
            <a:endParaRPr lang="pt-B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323776" y="160065"/>
            <a:ext cx="5040312" cy="418058"/>
          </a:xfrm>
          <a:prstGeom prst="rect">
            <a:avLst/>
          </a:prstGeom>
        </p:spPr>
        <p:txBody>
          <a:bodyPr/>
          <a:lstStyle>
            <a:lvl1pPr algn="l">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pt-BR"/>
              <a:t>Clique para editar o título mestre</a:t>
            </a:r>
            <a:endParaRPr lang="pt-BR" dirty="0"/>
          </a:p>
        </p:txBody>
      </p:sp>
      <p:sp>
        <p:nvSpPr>
          <p:cNvPr id="7" name="Espaço Reservado para Conteúdo 6"/>
          <p:cNvSpPr>
            <a:spLocks noGrp="1"/>
          </p:cNvSpPr>
          <p:nvPr>
            <p:ph sz="quarter" idx="10"/>
          </p:nvPr>
        </p:nvSpPr>
        <p:spPr>
          <a:xfrm>
            <a:off x="323602" y="908720"/>
            <a:ext cx="8496870" cy="5544616"/>
          </a:xfrm>
          <a:prstGeom prst="rect">
            <a:avLst/>
          </a:prstGeom>
        </p:spPr>
        <p:txBody>
          <a:bodyPr/>
          <a:lstStyle>
            <a:lvl1pPr>
              <a:lnSpc>
                <a:spcPts val="1900"/>
              </a:lnSpc>
              <a:defRPr sz="14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a:lnSpc>
                <a:spcPts val="1900"/>
              </a:lnSpc>
              <a:defRPr sz="1400">
                <a:solidFill>
                  <a:srgbClr val="003366"/>
                </a:solidFill>
                <a:latin typeface="Verdana" panose="020B0604030504040204" pitchFamily="34" charset="0"/>
                <a:ea typeface="Verdana" panose="020B0604030504040204" pitchFamily="34" charset="0"/>
                <a:cs typeface="Verdana" panose="020B0604030504040204" pitchFamily="34" charset="0"/>
              </a:defRPr>
            </a:lvl2pPr>
            <a:lvl3pPr>
              <a:lnSpc>
                <a:spcPts val="1900"/>
              </a:lnSpc>
              <a:defRPr sz="1400">
                <a:solidFill>
                  <a:srgbClr val="003366"/>
                </a:solidFill>
                <a:latin typeface="Verdana" panose="020B0604030504040204" pitchFamily="34" charset="0"/>
                <a:ea typeface="Verdana" panose="020B0604030504040204" pitchFamily="34" charset="0"/>
                <a:cs typeface="Verdana" panose="020B0604030504040204" pitchFamily="34" charset="0"/>
              </a:defRPr>
            </a:lvl3pPr>
            <a:lvl4pPr>
              <a:lnSpc>
                <a:spcPts val="1900"/>
              </a:lnSpc>
              <a:defRPr sz="1400">
                <a:solidFill>
                  <a:srgbClr val="003366"/>
                </a:solidFill>
                <a:latin typeface="Verdana" panose="020B0604030504040204" pitchFamily="34" charset="0"/>
                <a:ea typeface="Verdana" panose="020B0604030504040204" pitchFamily="34" charset="0"/>
                <a:cs typeface="Verdana" panose="020B0604030504040204" pitchFamily="34" charset="0"/>
              </a:defRPr>
            </a:lvl4pPr>
            <a:lvl5pPr>
              <a:lnSpc>
                <a:spcPts val="1900"/>
              </a:lnSpc>
              <a:defRPr sz="1400">
                <a:solidFill>
                  <a:srgbClr val="003366"/>
                </a:solidFill>
                <a:latin typeface="Verdana" panose="020B0604030504040204" pitchFamily="34" charset="0"/>
                <a:ea typeface="Verdana" panose="020B0604030504040204" pitchFamily="34" charset="0"/>
                <a:cs typeface="Verdana" panose="020B0604030504040204" pitchFamily="34" charset="0"/>
              </a:defRPr>
            </a:lvl5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Imagem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32" r:id="rId1"/>
    <p:sldLayoutId id="2147483734" r:id="rId2"/>
    <p:sldLayoutId id="2147483733" r:id="rId3"/>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bg2">
              <a:lumMod val="50000"/>
            </a:schemeClr>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2">
              <a:lumMod val="50000"/>
            </a:schemeClr>
          </a:solidFill>
          <a:latin typeface="+mn-lt"/>
        </a:defRPr>
      </a:lvl2pPr>
      <a:lvl3pPr marL="1143000" indent="-228600" algn="l" rtl="0" eaLnBrk="1" fontAlgn="base" hangingPunct="1">
        <a:spcBef>
          <a:spcPct val="20000"/>
        </a:spcBef>
        <a:spcAft>
          <a:spcPct val="0"/>
        </a:spcAft>
        <a:buChar char="•"/>
        <a:defRPr sz="2400">
          <a:solidFill>
            <a:schemeClr val="bg2">
              <a:lumMod val="50000"/>
            </a:schemeClr>
          </a:solidFill>
          <a:latin typeface="+mn-lt"/>
        </a:defRPr>
      </a:lvl3pPr>
      <a:lvl4pPr marL="1600200" indent="-228600" algn="l" rtl="0" eaLnBrk="1" fontAlgn="base" hangingPunct="1">
        <a:spcBef>
          <a:spcPct val="20000"/>
        </a:spcBef>
        <a:spcAft>
          <a:spcPct val="0"/>
        </a:spcAft>
        <a:buChar char="–"/>
        <a:defRPr sz="2000">
          <a:solidFill>
            <a:schemeClr val="bg2">
              <a:lumMod val="50000"/>
            </a:schemeClr>
          </a:solidFill>
          <a:latin typeface="+mn-lt"/>
        </a:defRPr>
      </a:lvl4pPr>
      <a:lvl5pPr marL="2057400" indent="-228600" algn="l" rtl="0" eaLnBrk="1" fontAlgn="base" hangingPunct="1">
        <a:spcBef>
          <a:spcPct val="20000"/>
        </a:spcBef>
        <a:spcAft>
          <a:spcPct val="0"/>
        </a:spcAft>
        <a:buChar char="»"/>
        <a:defRPr sz="2000">
          <a:solidFill>
            <a:schemeClr val="bg2">
              <a:lumMod val="50000"/>
            </a:schemeClr>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spark.apache.org/" TargetMode="External"/><Relationship Id="rId2" Type="http://schemas.openxmlformats.org/officeDocument/2006/relationships/hyperlink" Target="https://www.apache.org/"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sz="quarter" idx="10"/>
          </p:nvPr>
        </p:nvSpPr>
        <p:spPr>
          <a:xfrm>
            <a:off x="971600" y="404664"/>
            <a:ext cx="7828930" cy="1512168"/>
          </a:xfrm>
        </p:spPr>
        <p:txBody>
          <a:bodyPr/>
          <a:lstStyle/>
          <a:p>
            <a:r>
              <a:rPr lang="pt-BR" dirty="0">
                <a:latin typeface="Verdana" pitchFamily="34" charset="0"/>
              </a:rPr>
              <a:t>Big Data</a:t>
            </a:r>
          </a:p>
        </p:txBody>
      </p:sp>
      <p:sp>
        <p:nvSpPr>
          <p:cNvPr id="8" name="Espaço Reservado para Texto 6">
            <a:extLst>
              <a:ext uri="{FF2B5EF4-FFF2-40B4-BE49-F238E27FC236}">
                <a16:creationId xmlns:a16="http://schemas.microsoft.com/office/drawing/2014/main" id="{F7BE0EF7-6013-4397-A811-E17D8ABB05D8}"/>
              </a:ext>
            </a:extLst>
          </p:cNvPr>
          <p:cNvSpPr txBox="1">
            <a:spLocks/>
          </p:cNvSpPr>
          <p:nvPr/>
        </p:nvSpPr>
        <p:spPr>
          <a:xfrm>
            <a:off x="2971800" y="3352800"/>
            <a:ext cx="5668690" cy="936104"/>
          </a:xfrm>
          <a:prstGeom prst="rect">
            <a:avLst/>
          </a:prstGeom>
        </p:spPr>
        <p:txBody>
          <a:bodyPr/>
          <a:lstStyle>
            <a:lvl1pPr marL="0" indent="0" algn="r" rtl="0" eaLnBrk="1" fontAlgn="base" hangingPunct="1">
              <a:spcBef>
                <a:spcPct val="20000"/>
              </a:spcBef>
              <a:spcAft>
                <a:spcPct val="0"/>
              </a:spcAft>
              <a:buNone/>
              <a:defRPr sz="2400">
                <a:solidFill>
                  <a:srgbClr val="003366"/>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rtl="0" eaLnBrk="1" fontAlgn="base" hangingPunct="1">
              <a:spcBef>
                <a:spcPct val="20000"/>
              </a:spcBef>
              <a:spcAft>
                <a:spcPct val="0"/>
              </a:spcAft>
              <a:buChar char="–"/>
              <a:defRPr sz="2800">
                <a:solidFill>
                  <a:schemeClr val="bg2">
                    <a:lumMod val="50000"/>
                  </a:schemeClr>
                </a:solidFill>
                <a:latin typeface="+mn-lt"/>
              </a:defRPr>
            </a:lvl2pPr>
            <a:lvl3pPr marL="1143000" indent="-228600" algn="l" rtl="0" eaLnBrk="1" fontAlgn="base" hangingPunct="1">
              <a:spcBef>
                <a:spcPct val="20000"/>
              </a:spcBef>
              <a:spcAft>
                <a:spcPct val="0"/>
              </a:spcAft>
              <a:buChar char="•"/>
              <a:defRPr sz="2400">
                <a:solidFill>
                  <a:schemeClr val="bg2">
                    <a:lumMod val="50000"/>
                  </a:schemeClr>
                </a:solidFill>
                <a:latin typeface="+mn-lt"/>
              </a:defRPr>
            </a:lvl3pPr>
            <a:lvl4pPr marL="1600200" indent="-228600" algn="l" rtl="0" eaLnBrk="1" fontAlgn="base" hangingPunct="1">
              <a:spcBef>
                <a:spcPct val="20000"/>
              </a:spcBef>
              <a:spcAft>
                <a:spcPct val="0"/>
              </a:spcAft>
              <a:buChar char="–"/>
              <a:defRPr sz="2000">
                <a:solidFill>
                  <a:schemeClr val="bg2">
                    <a:lumMod val="50000"/>
                  </a:schemeClr>
                </a:solidFill>
                <a:latin typeface="+mn-lt"/>
              </a:defRPr>
            </a:lvl4pPr>
            <a:lvl5pPr marL="2057400" indent="-228600" algn="l" rtl="0" eaLnBrk="1" fontAlgn="base" hangingPunct="1">
              <a:spcBef>
                <a:spcPct val="20000"/>
              </a:spcBef>
              <a:spcAft>
                <a:spcPct val="0"/>
              </a:spcAft>
              <a:buChar char="»"/>
              <a:defRPr sz="2000">
                <a:solidFill>
                  <a:schemeClr val="bg2">
                    <a:lumMod val="50000"/>
                  </a:schemeClr>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pt-BR" kern="0"/>
              <a:t>Edvan Martins de Souza</a:t>
            </a:r>
          </a:p>
          <a:p>
            <a:r>
              <a:rPr lang="pt-BR" sz="1800" kern="0"/>
              <a:t>Engenheiro de Dados</a:t>
            </a:r>
            <a:endParaRPr lang="pt-BR" sz="1800" kern="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a:xfrm>
            <a:off x="323602" y="914400"/>
            <a:ext cx="8496870" cy="5544616"/>
          </a:xfrm>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solidFill>
                <a:schemeClr val="tx1"/>
              </a:solidFill>
            </a:endParaRPr>
          </a:p>
          <a:p>
            <a:pPr marL="0" indent="0">
              <a:buNone/>
            </a:pPr>
            <a:endParaRPr lang="pt-BR" dirty="0">
              <a:solidFill>
                <a:schemeClr val="tx1"/>
              </a:solidFill>
            </a:endParaRPr>
          </a:p>
          <a:p>
            <a:pPr marL="0" indent="0">
              <a:buNone/>
            </a:pPr>
            <a:endParaRPr lang="pt-BR" dirty="0">
              <a:solidFill>
                <a:schemeClr val="tx1"/>
              </a:solidFill>
            </a:endParaRPr>
          </a:p>
          <a:p>
            <a:pPr marL="0" indent="0">
              <a:buNone/>
            </a:pPr>
            <a:r>
              <a:rPr lang="pt-BR" b="1" dirty="0"/>
              <a:t>SQL aplicado aos  </a:t>
            </a:r>
            <a:r>
              <a:rPr lang="pt-BR" b="1" dirty="0" err="1"/>
              <a:t>SGBD’s</a:t>
            </a:r>
            <a:r>
              <a:rPr lang="pt-BR" b="1" dirty="0"/>
              <a:t>: Transacionais  e  Data </a:t>
            </a:r>
            <a:r>
              <a:rPr lang="pt-BR" b="1" dirty="0" err="1"/>
              <a:t>Warehouses</a:t>
            </a:r>
            <a:endParaRPr lang="pt-BR" b="1" dirty="0"/>
          </a:p>
          <a:p>
            <a:endParaRPr lang="pt-BR" dirty="0"/>
          </a:p>
          <a:p>
            <a:pPr marL="0" indent="0">
              <a:buNone/>
            </a:pPr>
            <a:r>
              <a:rPr lang="pt-BR" dirty="0"/>
              <a:t>Os Bancos de Dados Operacionais, por definição, têm por objetivo armazenar dados transacionais. Estes dados poderão ser utilizados posteriormente para obtenção de conhecimento e alinhamento das estratégias da empresa. Esta é a diferença entre os termos </a:t>
            </a:r>
            <a:r>
              <a:rPr lang="pt-BR" b="1" dirty="0"/>
              <a:t>OLTP</a:t>
            </a:r>
            <a:r>
              <a:rPr lang="pt-BR" dirty="0"/>
              <a:t> e </a:t>
            </a:r>
            <a:r>
              <a:rPr lang="pt-BR" b="1" dirty="0"/>
              <a:t>OLAP</a:t>
            </a:r>
            <a:r>
              <a:rPr lang="pt-BR" dirty="0"/>
              <a:t>.</a:t>
            </a: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0BA6302A-1CEC-48C7-B130-38740C4CF764}"/>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394292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p>
          <a:p>
            <a:pPr marL="0" indent="0">
              <a:buNone/>
            </a:pPr>
            <a:endParaRPr lang="pt-BR" dirty="0"/>
          </a:p>
          <a:p>
            <a:pPr marL="0" indent="0">
              <a:buNone/>
            </a:pPr>
            <a:r>
              <a:rPr lang="pt-BR" b="1" dirty="0"/>
              <a:t>OLTP</a:t>
            </a:r>
            <a:r>
              <a:rPr lang="pt-BR" dirty="0"/>
              <a:t> (On-line </a:t>
            </a:r>
            <a:r>
              <a:rPr lang="pt-BR" dirty="0" err="1"/>
              <a:t>Transaction</a:t>
            </a:r>
            <a:r>
              <a:rPr lang="pt-BR" dirty="0"/>
              <a:t> </a:t>
            </a:r>
            <a:r>
              <a:rPr lang="pt-BR" dirty="0" err="1"/>
              <a:t>Processing</a:t>
            </a:r>
            <a:r>
              <a:rPr lang="pt-BR" dirty="0"/>
              <a:t>) refere-se os sistemas transacionais. Ele ocorre no processamento dos dados de rotina, geralmente gerados diariamente, através dos sistemas de informação da empresa e estão relacionados à execução do negócio da empresa em si.</a:t>
            </a:r>
          </a:p>
          <a:p>
            <a:pPr marL="0" indent="0">
              <a:buNone/>
            </a:pPr>
            <a:endParaRPr lang="pt-BR" dirty="0"/>
          </a:p>
          <a:p>
            <a:pPr marL="0" indent="0">
              <a:buNone/>
            </a:pPr>
            <a:r>
              <a:rPr lang="pt-BR" b="1" dirty="0"/>
              <a:t>OLAP</a:t>
            </a:r>
            <a:r>
              <a:rPr lang="pt-BR" dirty="0"/>
              <a:t> (On-line </a:t>
            </a:r>
            <a:r>
              <a:rPr lang="pt-BR" dirty="0" err="1"/>
              <a:t>Analytical</a:t>
            </a:r>
            <a:r>
              <a:rPr lang="pt-BR" dirty="0"/>
              <a:t> </a:t>
            </a:r>
            <a:r>
              <a:rPr lang="pt-BR" dirty="0" err="1"/>
              <a:t>Processing</a:t>
            </a:r>
            <a:r>
              <a:rPr lang="pt-BR" dirty="0"/>
              <a:t>), por sua vez, está diretamente ligado à análise destes dados armazenados dos sistemas transacionais. Uma vez modelado os dados por assunto, com séries temporais e de forma não volátil, no sistema OLAP será possível a visualização das informações gerenciais, o que dará suporte para as funções de análises do negócio organizacional.</a:t>
            </a: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1B108890-4AF3-4A4B-BDF6-5111CA605152}"/>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020057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pt-BR" b="1" dirty="0" err="1"/>
              <a:t>SGBD’s</a:t>
            </a:r>
            <a:r>
              <a:rPr lang="pt-BR" b="1" dirty="0"/>
              <a:t> : Transacionais e Data </a:t>
            </a:r>
            <a:r>
              <a:rPr lang="pt-BR" b="1" dirty="0" err="1"/>
              <a:t>Warehouse</a:t>
            </a:r>
            <a:r>
              <a:rPr lang="pt-BR" b="1" dirty="0"/>
              <a:t> </a:t>
            </a:r>
          </a:p>
          <a:p>
            <a:pPr marL="0" indent="0">
              <a:buNone/>
            </a:pPr>
            <a:r>
              <a:rPr lang="pt-BR" b="1" dirty="0"/>
              <a:t>	Exemplos Ramo Bancário/Financeiras</a:t>
            </a:r>
          </a:p>
          <a:p>
            <a:pPr marL="0" indent="0">
              <a:buNone/>
            </a:pPr>
            <a:endParaRPr lang="pt-BR" dirty="0"/>
          </a:p>
          <a:p>
            <a:pPr marL="0" indent="0">
              <a:buNone/>
            </a:pPr>
            <a:endParaRPr lang="pt-BR" dirty="0"/>
          </a:p>
          <a:p>
            <a:pPr marL="0" indent="0">
              <a:buNone/>
            </a:pPr>
            <a:endParaRPr lang="pt-BR" dirty="0"/>
          </a:p>
          <a:p>
            <a:pPr marL="0" indent="0">
              <a:buNone/>
            </a:pPr>
            <a:r>
              <a:rPr lang="pt-BR" b="1" dirty="0"/>
              <a:t>OLTP</a:t>
            </a:r>
            <a:r>
              <a:rPr lang="pt-BR" dirty="0"/>
              <a:t> – Capta as transações de compra dos clientes, armazena informações de perfil </a:t>
            </a:r>
            <a:r>
              <a:rPr lang="pt-BR" dirty="0" err="1"/>
              <a:t>sócio-econômico</a:t>
            </a:r>
            <a:r>
              <a:rPr lang="pt-BR" dirty="0"/>
              <a:t> e geográfico de clientes. Dados armazenados de forma </a:t>
            </a:r>
            <a:r>
              <a:rPr lang="pt-BR" b="1" dirty="0"/>
              <a:t>detalhada.</a:t>
            </a:r>
          </a:p>
          <a:p>
            <a:pPr marL="0" indent="0">
              <a:buNone/>
            </a:pPr>
            <a:endParaRPr lang="pt-BR" dirty="0"/>
          </a:p>
          <a:p>
            <a:pPr marL="0" indent="0">
              <a:buNone/>
            </a:pPr>
            <a:r>
              <a:rPr lang="pt-BR" b="1" dirty="0"/>
              <a:t>OLAP</a:t>
            </a:r>
            <a:r>
              <a:rPr lang="pt-BR" dirty="0"/>
              <a:t> – Aplica inteligência na leitura dos dados captados no OLTP para auxilio na tomada de decisão. Dados armazenados de forma </a:t>
            </a:r>
            <a:r>
              <a:rPr lang="pt-BR" b="1" dirty="0"/>
              <a:t>sumarizada</a:t>
            </a:r>
            <a:r>
              <a:rPr lang="pt-BR" dirty="0"/>
              <a:t> com tabelas de Fato e Dimensão. Também conhecido como </a:t>
            </a:r>
            <a:r>
              <a:rPr lang="pt-BR" dirty="0" err="1"/>
              <a:t>Datawarehouse</a:t>
            </a:r>
            <a:r>
              <a:rPr lang="pt-BR" dirty="0"/>
              <a:t> ou </a:t>
            </a:r>
            <a:r>
              <a:rPr lang="pt-BR" dirty="0" err="1"/>
              <a:t>Datamart</a:t>
            </a:r>
            <a:r>
              <a:rPr lang="pt-BR" dirty="0"/>
              <a:t> (CUBO)</a:t>
            </a: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196E6AC8-A293-4F33-8826-B09908894B6C}"/>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85706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solidFill>
                <a:schemeClr val="tx1"/>
              </a:solidFill>
            </a:endParaRPr>
          </a:p>
          <a:p>
            <a:pPr marL="0" indent="0">
              <a:buNone/>
            </a:pPr>
            <a:endParaRPr lang="pt-BR" dirty="0"/>
          </a:p>
          <a:p>
            <a:pPr marL="0" indent="0">
              <a:buNone/>
            </a:pPr>
            <a:r>
              <a:rPr lang="pt-BR" dirty="0"/>
              <a:t>Exemplo OLTP</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r>
              <a:rPr lang="pt-BR" dirty="0"/>
              <a:t>Exemplo OLAP</a:t>
            </a: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F5F1F79E-B419-47F3-BFC2-F414C6AF5C89}"/>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pic>
        <p:nvPicPr>
          <p:cNvPr id="3" name="Imagem 2">
            <a:extLst>
              <a:ext uri="{FF2B5EF4-FFF2-40B4-BE49-F238E27FC236}">
                <a16:creationId xmlns:a16="http://schemas.microsoft.com/office/drawing/2014/main" id="{8FF4408E-2115-403F-B729-56E0D96A7A17}"/>
              </a:ext>
            </a:extLst>
          </p:cNvPr>
          <p:cNvPicPr>
            <a:picLocks noChangeAspect="1"/>
          </p:cNvPicPr>
          <p:nvPr/>
        </p:nvPicPr>
        <p:blipFill>
          <a:blip r:embed="rId3"/>
          <a:stretch>
            <a:fillRect/>
          </a:stretch>
        </p:blipFill>
        <p:spPr>
          <a:xfrm>
            <a:off x="1371600" y="3194824"/>
            <a:ext cx="6153150" cy="1362075"/>
          </a:xfrm>
          <a:prstGeom prst="rect">
            <a:avLst/>
          </a:prstGeom>
        </p:spPr>
      </p:pic>
      <p:pic>
        <p:nvPicPr>
          <p:cNvPr id="7" name="Imagem 6">
            <a:extLst>
              <a:ext uri="{FF2B5EF4-FFF2-40B4-BE49-F238E27FC236}">
                <a16:creationId xmlns:a16="http://schemas.microsoft.com/office/drawing/2014/main" id="{971F2AB9-AD53-43CB-9515-D8A0436F7177}"/>
              </a:ext>
            </a:extLst>
          </p:cNvPr>
          <p:cNvPicPr>
            <a:picLocks noChangeAspect="1"/>
          </p:cNvPicPr>
          <p:nvPr/>
        </p:nvPicPr>
        <p:blipFill>
          <a:blip r:embed="rId4"/>
          <a:stretch>
            <a:fillRect/>
          </a:stretch>
        </p:blipFill>
        <p:spPr>
          <a:xfrm>
            <a:off x="1419225" y="5334000"/>
            <a:ext cx="6057900" cy="800100"/>
          </a:xfrm>
          <a:prstGeom prst="rect">
            <a:avLst/>
          </a:prstGeom>
        </p:spPr>
      </p:pic>
    </p:spTree>
    <p:extLst>
      <p:ext uri="{BB962C8B-B14F-4D97-AF65-F5344CB8AC3E}">
        <p14:creationId xmlns:p14="http://schemas.microsoft.com/office/powerpoint/2010/main" val="53312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solidFill>
                <a:schemeClr val="tx1"/>
              </a:solidFill>
            </a:endParaRPr>
          </a:p>
          <a:p>
            <a:pPr marL="0" indent="0">
              <a:buNone/>
            </a:pPr>
            <a:endParaRPr lang="pt-BR" dirty="0"/>
          </a:p>
          <a:p>
            <a:pPr marL="0" indent="0">
              <a:buNone/>
            </a:pPr>
            <a:r>
              <a:rPr lang="pt-BR" dirty="0"/>
              <a:t>Exemplo OLTP</a:t>
            </a:r>
          </a:p>
          <a:p>
            <a:pPr marL="0" indent="0">
              <a:buNone/>
            </a:pPr>
            <a:r>
              <a:rPr lang="pt-BR" dirty="0"/>
              <a:t>(</a:t>
            </a:r>
            <a:r>
              <a:rPr lang="pt-BR" b="1" dirty="0"/>
              <a:t>Transacional</a:t>
            </a:r>
            <a:r>
              <a:rPr lang="pt-BR" dirty="0"/>
              <a:t>)</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Imagem 4">
            <a:extLst>
              <a:ext uri="{FF2B5EF4-FFF2-40B4-BE49-F238E27FC236}">
                <a16:creationId xmlns:a16="http://schemas.microsoft.com/office/drawing/2014/main" id="{198679E0-E014-4DED-AF89-4D3CC87ADF79}"/>
              </a:ext>
            </a:extLst>
          </p:cNvPr>
          <p:cNvPicPr>
            <a:picLocks noChangeAspect="1"/>
          </p:cNvPicPr>
          <p:nvPr/>
        </p:nvPicPr>
        <p:blipFill>
          <a:blip r:embed="rId2"/>
          <a:stretch>
            <a:fillRect/>
          </a:stretch>
        </p:blipFill>
        <p:spPr>
          <a:xfrm>
            <a:off x="2231149" y="1905000"/>
            <a:ext cx="6589249" cy="3905932"/>
          </a:xfrm>
          <a:prstGeom prst="rect">
            <a:avLst/>
          </a:prstGeom>
        </p:spPr>
      </p:pic>
    </p:spTree>
    <p:extLst>
      <p:ext uri="{BB962C8B-B14F-4D97-AF65-F5344CB8AC3E}">
        <p14:creationId xmlns:p14="http://schemas.microsoft.com/office/powerpoint/2010/main" val="166195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solidFill>
                <a:schemeClr val="tx1"/>
              </a:solidFill>
            </a:endParaRPr>
          </a:p>
          <a:p>
            <a:pPr marL="0" indent="0">
              <a:buNone/>
            </a:pPr>
            <a:endParaRPr lang="pt-BR" dirty="0"/>
          </a:p>
          <a:p>
            <a:pPr marL="0" indent="0">
              <a:buNone/>
            </a:pPr>
            <a:r>
              <a:rPr lang="pt-BR" dirty="0"/>
              <a:t>Exemplo OLAP</a:t>
            </a:r>
          </a:p>
          <a:p>
            <a:pPr marL="0" indent="0">
              <a:buNone/>
            </a:pPr>
            <a:r>
              <a:rPr lang="pt-BR" dirty="0"/>
              <a:t>(DW / DM)</a:t>
            </a:r>
          </a:p>
          <a:p>
            <a:pPr marL="0" indent="0">
              <a:buNone/>
            </a:pPr>
            <a:r>
              <a:rPr lang="pt-BR" b="1" dirty="0"/>
              <a:t>STAR SCHEMA</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2052" name="Picture 4" descr="Star Schema vs. Snowflake Schema | Data Warehouse Information Center">
            <a:extLst>
              <a:ext uri="{FF2B5EF4-FFF2-40B4-BE49-F238E27FC236}">
                <a16:creationId xmlns:a16="http://schemas.microsoft.com/office/drawing/2014/main" id="{C399C55A-D0BF-473C-B3A4-480AA372E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733" y="1648509"/>
            <a:ext cx="6027853" cy="430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38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en-US" b="1" dirty="0" err="1"/>
              <a:t>Cenário</a:t>
            </a:r>
            <a:r>
              <a:rPr lang="en-US" b="1" dirty="0"/>
              <a:t> </a:t>
            </a:r>
            <a:r>
              <a:rPr lang="en-US" b="1" dirty="0" err="1"/>
              <a:t>Atual</a:t>
            </a:r>
            <a:endParaRPr lang="en-US" b="1" dirty="0"/>
          </a:p>
          <a:p>
            <a:pPr marL="0" indent="0">
              <a:buNone/>
            </a:pPr>
            <a:endParaRPr lang="pt-BR" dirty="0">
              <a:solidFill>
                <a:schemeClr val="tx1"/>
              </a:solidFill>
            </a:endParaRPr>
          </a:p>
          <a:p>
            <a:pPr marL="0" indent="0">
              <a:buNone/>
            </a:pPr>
            <a:endParaRPr lang="pt-BR" dirty="0"/>
          </a:p>
          <a:p>
            <a:pPr marL="0" indent="0">
              <a:buNone/>
            </a:pPr>
            <a:r>
              <a:rPr lang="pt-BR" dirty="0"/>
              <a:t>Exemplo OLAP</a:t>
            </a:r>
          </a:p>
          <a:p>
            <a:pPr marL="0" indent="0">
              <a:buNone/>
            </a:pPr>
            <a:r>
              <a:rPr lang="pt-BR" dirty="0"/>
              <a:t>(DW / DM)</a:t>
            </a:r>
          </a:p>
          <a:p>
            <a:pPr marL="0" indent="0">
              <a:buNone/>
            </a:pPr>
            <a:r>
              <a:rPr lang="pt-BR" b="1" dirty="0"/>
              <a:t>SNOW FLAKE</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Imagem 3">
            <a:extLst>
              <a:ext uri="{FF2B5EF4-FFF2-40B4-BE49-F238E27FC236}">
                <a16:creationId xmlns:a16="http://schemas.microsoft.com/office/drawing/2014/main" id="{1541FE0C-1132-4C94-AC7B-E92E6F97B45D}"/>
              </a:ext>
            </a:extLst>
          </p:cNvPr>
          <p:cNvPicPr>
            <a:picLocks noChangeAspect="1"/>
          </p:cNvPicPr>
          <p:nvPr/>
        </p:nvPicPr>
        <p:blipFill>
          <a:blip r:embed="rId2"/>
          <a:stretch>
            <a:fillRect/>
          </a:stretch>
        </p:blipFill>
        <p:spPr>
          <a:xfrm>
            <a:off x="2971801" y="2286000"/>
            <a:ext cx="5391862" cy="3149375"/>
          </a:xfrm>
          <a:prstGeom prst="rect">
            <a:avLst/>
          </a:prstGeom>
        </p:spPr>
      </p:pic>
    </p:spTree>
    <p:extLst>
      <p:ext uri="{BB962C8B-B14F-4D97-AF65-F5344CB8AC3E}">
        <p14:creationId xmlns:p14="http://schemas.microsoft.com/office/powerpoint/2010/main" val="527702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dirty="0"/>
          </a:p>
          <a:p>
            <a:pPr marL="0" indent="0">
              <a:buNone/>
            </a:pPr>
            <a:endParaRPr lang="pt-BR" dirty="0"/>
          </a:p>
          <a:p>
            <a:pPr marL="0" indent="0">
              <a:buNone/>
            </a:pPr>
            <a:r>
              <a:rPr lang="pt-BR" b="1" dirty="0"/>
              <a:t>Integração de Dados </a:t>
            </a:r>
            <a:r>
              <a:rPr lang="pt-BR" dirty="0"/>
              <a:t>(</a:t>
            </a:r>
            <a:r>
              <a:rPr lang="pt-BR" dirty="0" err="1"/>
              <a:t>Transac</a:t>
            </a:r>
            <a:r>
              <a:rPr lang="pt-BR" dirty="0"/>
              <a:t> e DW)</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
        <p:nvSpPr>
          <p:cNvPr id="2" name="Cilindro 1">
            <a:extLst>
              <a:ext uri="{FF2B5EF4-FFF2-40B4-BE49-F238E27FC236}">
                <a16:creationId xmlns:a16="http://schemas.microsoft.com/office/drawing/2014/main" id="{DA1169A0-92A8-4366-AE0C-8BDCD54C1E7B}"/>
              </a:ext>
            </a:extLst>
          </p:cNvPr>
          <p:cNvSpPr/>
          <p:nvPr/>
        </p:nvSpPr>
        <p:spPr bwMode="auto">
          <a:xfrm>
            <a:off x="4038600" y="3573151"/>
            <a:ext cx="1524000" cy="908096"/>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000" b="0" i="0" u="none" strike="noStrike" cap="none" normalizeH="0" baseline="0" dirty="0">
              <a:ln>
                <a:noFill/>
              </a:ln>
              <a:solidFill>
                <a:schemeClr val="tx1"/>
              </a:solidFill>
              <a:effectLst/>
              <a:latin typeface="Helvetica" charset="0"/>
            </a:endParaRPr>
          </a:p>
          <a:p>
            <a:pPr marL="0" marR="0" indent="0" algn="l" defTabSz="914400" rtl="0" eaLnBrk="0" fontAlgn="base" latinLnBrk="0" hangingPunct="0">
              <a:lnSpc>
                <a:spcPct val="100000"/>
              </a:lnSpc>
              <a:spcBef>
                <a:spcPct val="0"/>
              </a:spcBef>
              <a:spcAft>
                <a:spcPct val="0"/>
              </a:spcAft>
              <a:buClrTx/>
              <a:buSzTx/>
              <a:buFontTx/>
              <a:buNone/>
              <a:tabLst/>
            </a:pPr>
            <a:r>
              <a:rPr lang="pt-BR" sz="1400" b="1" dirty="0">
                <a:solidFill>
                  <a:schemeClr val="bg1"/>
                </a:solidFill>
                <a:latin typeface="Helvetica" charset="0"/>
              </a:rPr>
              <a:t>           DW</a:t>
            </a:r>
            <a:endParaRPr kumimoji="0" lang="pt-BR" sz="1400" b="1" i="0" u="none" strike="noStrike" cap="none" normalizeH="0" baseline="0" dirty="0">
              <a:ln>
                <a:noFill/>
              </a:ln>
              <a:solidFill>
                <a:schemeClr val="bg1"/>
              </a:solidFill>
              <a:effectLst/>
              <a:latin typeface="Helvetica" charset="0"/>
            </a:endParaRPr>
          </a:p>
        </p:txBody>
      </p:sp>
      <p:sp>
        <p:nvSpPr>
          <p:cNvPr id="7" name="Cilindro 6">
            <a:extLst>
              <a:ext uri="{FF2B5EF4-FFF2-40B4-BE49-F238E27FC236}">
                <a16:creationId xmlns:a16="http://schemas.microsoft.com/office/drawing/2014/main" id="{7F3A213E-0BAF-455B-B475-DBAE4D74B447}"/>
              </a:ext>
            </a:extLst>
          </p:cNvPr>
          <p:cNvSpPr/>
          <p:nvPr/>
        </p:nvSpPr>
        <p:spPr bwMode="auto">
          <a:xfrm>
            <a:off x="762000" y="3757347"/>
            <a:ext cx="1993309" cy="1447800"/>
          </a:xfrm>
          <a:prstGeom prst="can">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pt-BR" sz="1000" dirty="0">
              <a:highlight>
                <a:srgbClr val="000080"/>
              </a:highlight>
              <a:latin typeface="Helvetica"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pt-BR" sz="1000" b="1" i="0" u="none" strike="noStrike" cap="none" normalizeH="0" baseline="0" dirty="0">
              <a:ln>
                <a:noFill/>
              </a:ln>
              <a:solidFill>
                <a:schemeClr val="bg1"/>
              </a:solidFill>
              <a:effectLst/>
              <a:latin typeface="Helvetica" charset="0"/>
            </a:endParaRPr>
          </a:p>
          <a:p>
            <a:pPr marL="0" marR="0" indent="0" algn="l" defTabSz="914400" rtl="0" eaLnBrk="0" fontAlgn="base" latinLnBrk="0" hangingPunct="0">
              <a:lnSpc>
                <a:spcPct val="100000"/>
              </a:lnSpc>
              <a:spcBef>
                <a:spcPct val="0"/>
              </a:spcBef>
              <a:spcAft>
                <a:spcPct val="0"/>
              </a:spcAft>
              <a:buClrTx/>
              <a:buSzTx/>
              <a:buFontTx/>
              <a:buNone/>
              <a:tabLst/>
            </a:pPr>
            <a:r>
              <a:rPr lang="pt-BR" sz="1600" b="1" dirty="0">
                <a:solidFill>
                  <a:schemeClr val="bg1"/>
                </a:solidFill>
                <a:latin typeface="Helvetica" charset="0"/>
              </a:rPr>
              <a:t>      </a:t>
            </a:r>
            <a:r>
              <a:rPr kumimoji="0" lang="pt-BR" sz="1600" b="1" i="0" u="none" strike="noStrike" cap="none" normalizeH="0" baseline="0" dirty="0">
                <a:ln>
                  <a:noFill/>
                </a:ln>
                <a:solidFill>
                  <a:schemeClr val="bg1"/>
                </a:solidFill>
                <a:effectLst/>
                <a:latin typeface="Helvetica" charset="0"/>
              </a:rPr>
              <a:t> TRANSAC</a:t>
            </a:r>
          </a:p>
        </p:txBody>
      </p:sp>
      <p:sp>
        <p:nvSpPr>
          <p:cNvPr id="8" name="Cilindro 7">
            <a:extLst>
              <a:ext uri="{FF2B5EF4-FFF2-40B4-BE49-F238E27FC236}">
                <a16:creationId xmlns:a16="http://schemas.microsoft.com/office/drawing/2014/main" id="{65E31FD5-208F-43E5-9210-11ED4060954E}"/>
              </a:ext>
            </a:extLst>
          </p:cNvPr>
          <p:cNvSpPr/>
          <p:nvPr/>
        </p:nvSpPr>
        <p:spPr bwMode="auto">
          <a:xfrm>
            <a:off x="4326257" y="4656647"/>
            <a:ext cx="946935" cy="753554"/>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pt-BR" sz="1000" dirty="0">
              <a:latin typeface="Helvetica" charset="0"/>
            </a:endParaRPr>
          </a:p>
          <a:p>
            <a:pPr eaLnBrk="0" hangingPunct="0"/>
            <a:r>
              <a:rPr lang="pt-BR" sz="1000" dirty="0">
                <a:latin typeface="Helvetica" charset="0"/>
              </a:rPr>
              <a:t> </a:t>
            </a:r>
            <a:r>
              <a:rPr lang="pt-BR" sz="1400" b="1" dirty="0">
                <a:solidFill>
                  <a:schemeClr val="bg1"/>
                </a:solidFill>
                <a:latin typeface="Helvetica" charset="0"/>
              </a:rPr>
              <a:t>    DM</a:t>
            </a:r>
          </a:p>
        </p:txBody>
      </p:sp>
      <p:cxnSp>
        <p:nvCxnSpPr>
          <p:cNvPr id="10" name="Conector de Seta Reta 9">
            <a:extLst>
              <a:ext uri="{FF2B5EF4-FFF2-40B4-BE49-F238E27FC236}">
                <a16:creationId xmlns:a16="http://schemas.microsoft.com/office/drawing/2014/main" id="{4FCFAAD0-D354-4BD7-A2A8-9138B5ED3F6E}"/>
              </a:ext>
            </a:extLst>
          </p:cNvPr>
          <p:cNvCxnSpPr>
            <a:cxnSpLocks/>
          </p:cNvCxnSpPr>
          <p:nvPr/>
        </p:nvCxnSpPr>
        <p:spPr bwMode="auto">
          <a:xfrm>
            <a:off x="3124200" y="4481247"/>
            <a:ext cx="609600"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14" name="Chave Direita 13">
            <a:extLst>
              <a:ext uri="{FF2B5EF4-FFF2-40B4-BE49-F238E27FC236}">
                <a16:creationId xmlns:a16="http://schemas.microsoft.com/office/drawing/2014/main" id="{CC0F8BD4-2081-4EAC-8E77-194F83DDE772}"/>
              </a:ext>
            </a:extLst>
          </p:cNvPr>
          <p:cNvSpPr/>
          <p:nvPr/>
        </p:nvSpPr>
        <p:spPr bwMode="auto">
          <a:xfrm>
            <a:off x="5759540" y="3429001"/>
            <a:ext cx="457200" cy="2057399"/>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000" b="0" i="0" u="none" strike="noStrike" cap="none" normalizeH="0" baseline="0">
              <a:ln>
                <a:noFill/>
              </a:ln>
              <a:solidFill>
                <a:schemeClr val="tx1"/>
              </a:solidFill>
              <a:effectLst/>
              <a:latin typeface="Helvetica" charset="0"/>
            </a:endParaRPr>
          </a:p>
        </p:txBody>
      </p:sp>
      <p:pic>
        <p:nvPicPr>
          <p:cNvPr id="1028" name="Picture 4" descr="Dashboards | AnyChart Gallery (PT)">
            <a:extLst>
              <a:ext uri="{FF2B5EF4-FFF2-40B4-BE49-F238E27FC236}">
                <a16:creationId xmlns:a16="http://schemas.microsoft.com/office/drawing/2014/main" id="{4DC42E9C-0767-4190-823D-2260BA839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680" y="3429001"/>
            <a:ext cx="2466975" cy="2030857"/>
          </a:xfrm>
          <a:prstGeom prst="rect">
            <a:avLst/>
          </a:prstGeom>
          <a:noFill/>
          <a:extLst>
            <a:ext uri="{909E8E84-426E-40DD-AFC4-6F175D3DCCD1}">
              <a14:hiddenFill xmlns:a14="http://schemas.microsoft.com/office/drawing/2010/main">
                <a:solidFill>
                  <a:srgbClr val="FFFFFF"/>
                </a:solidFill>
              </a14:hiddenFill>
            </a:ext>
          </a:extLst>
        </p:spPr>
      </p:pic>
      <p:sp>
        <p:nvSpPr>
          <p:cNvPr id="19" name="Chave Direita 18">
            <a:extLst>
              <a:ext uri="{FF2B5EF4-FFF2-40B4-BE49-F238E27FC236}">
                <a16:creationId xmlns:a16="http://schemas.microsoft.com/office/drawing/2014/main" id="{03536056-10CF-48D9-A933-1EACEEAD46AD}"/>
              </a:ext>
            </a:extLst>
          </p:cNvPr>
          <p:cNvSpPr/>
          <p:nvPr/>
        </p:nvSpPr>
        <p:spPr bwMode="auto">
          <a:xfrm rot="16200000">
            <a:off x="2946754" y="656589"/>
            <a:ext cx="457200" cy="4774497"/>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000" b="0" i="0" u="none" strike="noStrike" cap="none" normalizeH="0" baseline="0" dirty="0">
              <a:ln>
                <a:noFill/>
              </a:ln>
              <a:solidFill>
                <a:schemeClr val="tx1"/>
              </a:solidFill>
              <a:effectLst/>
              <a:latin typeface="Helvetica" charset="0"/>
            </a:endParaRPr>
          </a:p>
        </p:txBody>
      </p:sp>
      <p:sp>
        <p:nvSpPr>
          <p:cNvPr id="16" name="CaixaDeTexto 15">
            <a:extLst>
              <a:ext uri="{FF2B5EF4-FFF2-40B4-BE49-F238E27FC236}">
                <a16:creationId xmlns:a16="http://schemas.microsoft.com/office/drawing/2014/main" id="{F6F9BDAD-86E5-4544-9570-23238FC811CC}"/>
              </a:ext>
            </a:extLst>
          </p:cNvPr>
          <p:cNvSpPr txBox="1"/>
          <p:nvPr/>
        </p:nvSpPr>
        <p:spPr>
          <a:xfrm>
            <a:off x="1463491" y="3045023"/>
            <a:ext cx="3462807" cy="307777"/>
          </a:xfrm>
          <a:prstGeom prst="rect">
            <a:avLst/>
          </a:prstGeom>
          <a:noFill/>
        </p:spPr>
        <p:txBody>
          <a:bodyPr wrap="none" rtlCol="0">
            <a:spAutoFit/>
          </a:bodyPr>
          <a:lstStyle/>
          <a:p>
            <a:r>
              <a:rPr lang="pt-BR" sz="1400" b="1" dirty="0">
                <a:solidFill>
                  <a:srgbClr val="003366"/>
                </a:solidFill>
                <a:latin typeface="Verdana" panose="020B0604030504040204" pitchFamily="34" charset="0"/>
                <a:ea typeface="Verdana" panose="020B0604030504040204" pitchFamily="34" charset="0"/>
              </a:rPr>
              <a:t>SGBD</a:t>
            </a:r>
            <a:r>
              <a:rPr lang="pt-BR" sz="1400" dirty="0">
                <a:solidFill>
                  <a:srgbClr val="003366"/>
                </a:solidFill>
                <a:latin typeface="Verdana" panose="020B0604030504040204" pitchFamily="34" charset="0"/>
                <a:ea typeface="Verdana" panose="020B0604030504040204" pitchFamily="34" charset="0"/>
              </a:rPr>
              <a:t> – Gerencia o Banco de Dados</a:t>
            </a:r>
            <a:endParaRPr lang="pt-BR" dirty="0"/>
          </a:p>
        </p:txBody>
      </p:sp>
      <p:sp>
        <p:nvSpPr>
          <p:cNvPr id="22" name="CaixaDeTexto 21">
            <a:extLst>
              <a:ext uri="{FF2B5EF4-FFF2-40B4-BE49-F238E27FC236}">
                <a16:creationId xmlns:a16="http://schemas.microsoft.com/office/drawing/2014/main" id="{27BF5155-4690-458A-8D8D-5A2A536BE696}"/>
              </a:ext>
            </a:extLst>
          </p:cNvPr>
          <p:cNvSpPr txBox="1"/>
          <p:nvPr/>
        </p:nvSpPr>
        <p:spPr>
          <a:xfrm>
            <a:off x="1086638" y="6093023"/>
            <a:ext cx="3825086" cy="307777"/>
          </a:xfrm>
          <a:prstGeom prst="rect">
            <a:avLst/>
          </a:prstGeom>
          <a:noFill/>
        </p:spPr>
        <p:txBody>
          <a:bodyPr wrap="none" rtlCol="0">
            <a:spAutoFit/>
          </a:bodyPr>
          <a:lstStyle/>
          <a:p>
            <a:r>
              <a:rPr lang="pt-BR" sz="1400" b="1" dirty="0">
                <a:solidFill>
                  <a:srgbClr val="003366"/>
                </a:solidFill>
                <a:latin typeface="Verdana" panose="020B0604030504040204" pitchFamily="34" charset="0"/>
                <a:ea typeface="Verdana" panose="020B0604030504040204" pitchFamily="34" charset="0"/>
              </a:rPr>
              <a:t>SQL</a:t>
            </a:r>
            <a:r>
              <a:rPr lang="pt-BR" sz="1400" dirty="0">
                <a:solidFill>
                  <a:srgbClr val="003366"/>
                </a:solidFill>
                <a:latin typeface="Verdana" panose="020B0604030504040204" pitchFamily="34" charset="0"/>
                <a:ea typeface="Verdana" panose="020B0604030504040204" pitchFamily="34" charset="0"/>
              </a:rPr>
              <a:t> – Manipulação dos Dados no Banco</a:t>
            </a:r>
            <a:endParaRPr lang="pt-BR" dirty="0"/>
          </a:p>
        </p:txBody>
      </p:sp>
      <p:sp>
        <p:nvSpPr>
          <p:cNvPr id="23" name="Chave Direita 22">
            <a:extLst>
              <a:ext uri="{FF2B5EF4-FFF2-40B4-BE49-F238E27FC236}">
                <a16:creationId xmlns:a16="http://schemas.microsoft.com/office/drawing/2014/main" id="{227FB01C-8984-484D-AC2E-998BAFE99649}"/>
              </a:ext>
            </a:extLst>
          </p:cNvPr>
          <p:cNvSpPr/>
          <p:nvPr/>
        </p:nvSpPr>
        <p:spPr bwMode="auto">
          <a:xfrm rot="5400000">
            <a:off x="3073049" y="3528231"/>
            <a:ext cx="457200" cy="4774497"/>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000" b="0" i="0" u="none" strike="noStrike" cap="none" normalizeH="0" baseline="0" dirty="0">
              <a:ln>
                <a:noFill/>
              </a:ln>
              <a:solidFill>
                <a:schemeClr val="tx1"/>
              </a:solidFill>
              <a:effectLst/>
              <a:latin typeface="Helvetica" charset="0"/>
            </a:endParaRPr>
          </a:p>
        </p:txBody>
      </p:sp>
    </p:spTree>
    <p:extLst>
      <p:ext uri="{BB962C8B-B14F-4D97-AF65-F5344CB8AC3E}">
        <p14:creationId xmlns:p14="http://schemas.microsoft.com/office/powerpoint/2010/main" val="176659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
        <p:nvSpPr>
          <p:cNvPr id="4" name="Title 2">
            <a:extLst>
              <a:ext uri="{FF2B5EF4-FFF2-40B4-BE49-F238E27FC236}">
                <a16:creationId xmlns:a16="http://schemas.microsoft.com/office/drawing/2014/main" id="{6C97FDDE-A2D6-4B4C-8D06-61388F77655E}"/>
              </a:ext>
            </a:extLst>
          </p:cNvPr>
          <p:cNvSpPr txBox="1">
            <a:spLocks/>
          </p:cNvSpPr>
          <p:nvPr/>
        </p:nvSpPr>
        <p:spPr bwMode="gray">
          <a:xfrm>
            <a:off x="175481" y="2133600"/>
            <a:ext cx="8739919" cy="3321765"/>
          </a:xfrm>
          <a:prstGeom prst="rect">
            <a:avLst/>
          </a:prstGeom>
        </p:spPr>
        <p:txBody>
          <a:bodyPr vert="horz" lIns="0" tIns="0" rIns="0" bIns="0" rtlCol="0" anchor="t"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pt-BR" sz="1400" b="1" dirty="0">
                <a:solidFill>
                  <a:srgbClr val="003366"/>
                </a:solidFill>
                <a:latin typeface="Verdana" panose="020B0604030504040204" pitchFamily="34" charset="0"/>
                <a:ea typeface="Verdana" panose="020B0604030504040204" pitchFamily="34" charset="0"/>
              </a:rPr>
              <a:t>    Ranking de </a:t>
            </a:r>
            <a:r>
              <a:rPr lang="pt-BR" sz="1400" b="1" dirty="0" err="1">
                <a:solidFill>
                  <a:srgbClr val="003366"/>
                </a:solidFill>
                <a:latin typeface="Verdana" panose="020B0604030504040204" pitchFamily="34" charset="0"/>
                <a:ea typeface="Verdana" panose="020B0604030504040204" pitchFamily="34" charset="0"/>
              </a:rPr>
              <a:t>SGBD´s</a:t>
            </a:r>
            <a:endParaRPr lang="pt-BR" sz="1400" b="1" dirty="0">
              <a:solidFill>
                <a:srgbClr val="003366"/>
              </a:solidFill>
              <a:latin typeface="Verdana" panose="020B0604030504040204" pitchFamily="34" charset="0"/>
              <a:ea typeface="Verdana" panose="020B0604030504040204" pitchFamily="34" charset="0"/>
            </a:endParaRPr>
          </a:p>
          <a:p>
            <a:endParaRPr lang="pt-BR" sz="2000" dirty="0">
              <a:solidFill>
                <a:schemeClr val="tx1"/>
              </a:solidFill>
            </a:endParaRPr>
          </a:p>
        </p:txBody>
      </p:sp>
      <p:pic>
        <p:nvPicPr>
          <p:cNvPr id="5" name="Picture 2">
            <a:extLst>
              <a:ext uri="{FF2B5EF4-FFF2-40B4-BE49-F238E27FC236}">
                <a16:creationId xmlns:a16="http://schemas.microsoft.com/office/drawing/2014/main" id="{810CB077-91BE-4BF2-99D1-F3BC6AE9F5CA}"/>
              </a:ext>
            </a:extLst>
          </p:cNvPr>
          <p:cNvPicPr>
            <a:picLocks noChangeAspect="1"/>
          </p:cNvPicPr>
          <p:nvPr/>
        </p:nvPicPr>
        <p:blipFill>
          <a:blip r:embed="rId2"/>
          <a:stretch>
            <a:fillRect/>
          </a:stretch>
        </p:blipFill>
        <p:spPr>
          <a:xfrm>
            <a:off x="323528" y="2574586"/>
            <a:ext cx="8377947" cy="2877354"/>
          </a:xfrm>
          <a:prstGeom prst="rect">
            <a:avLst/>
          </a:prstGeom>
        </p:spPr>
      </p:pic>
      <p:pic>
        <p:nvPicPr>
          <p:cNvPr id="7" name="Picture Placeholder 5">
            <a:extLst>
              <a:ext uri="{FF2B5EF4-FFF2-40B4-BE49-F238E27FC236}">
                <a16:creationId xmlns:a16="http://schemas.microsoft.com/office/drawing/2014/main" id="{C7A8E406-D702-4495-84DA-163B759F7E91}"/>
              </a:ext>
            </a:extLst>
          </p:cNvPr>
          <p:cNvPicPr>
            <a:picLocks noChangeAspect="1"/>
          </p:cNvPicPr>
          <p:nvPr/>
        </p:nvPicPr>
        <p:blipFill>
          <a:blip r:embed="rId3"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1326307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a:t>
            </a:r>
            <a:r>
              <a:rPr lang="pt-BR" sz="1400" b="1" dirty="0">
                <a:solidFill>
                  <a:srgbClr val="003366"/>
                </a:solidFill>
                <a:latin typeface="Verdana" panose="020B0604030504040204" pitchFamily="34" charset="0"/>
                <a:ea typeface="Verdana" panose="020B0604030504040204" pitchFamily="34" charset="0"/>
              </a:rPr>
              <a:t>DASHBOARD</a:t>
            </a:r>
            <a:endParaRPr lang="pt-BR" b="1"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
        <p:nvSpPr>
          <p:cNvPr id="9" name="Title 2">
            <a:extLst>
              <a:ext uri="{FF2B5EF4-FFF2-40B4-BE49-F238E27FC236}">
                <a16:creationId xmlns:a16="http://schemas.microsoft.com/office/drawing/2014/main" id="{79F2C005-077F-4DA0-B4CA-6381C376CB34}"/>
              </a:ext>
            </a:extLst>
          </p:cNvPr>
          <p:cNvSpPr txBox="1">
            <a:spLocks/>
          </p:cNvSpPr>
          <p:nvPr/>
        </p:nvSpPr>
        <p:spPr bwMode="gray">
          <a:xfrm>
            <a:off x="303836" y="2133600"/>
            <a:ext cx="10380357" cy="3321765"/>
          </a:xfrm>
          <a:prstGeom prst="rect">
            <a:avLst/>
          </a:prstGeom>
        </p:spPr>
        <p:txBody>
          <a:bodyPr vert="horz" lIns="0" tIns="0" rIns="0" bIns="0" rtlCol="0" anchor="t"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pt-BR" sz="1400" b="1" dirty="0">
                <a:solidFill>
                  <a:srgbClr val="003366"/>
                </a:solidFill>
                <a:latin typeface="Verdana" panose="020B0604030504040204" pitchFamily="34" charset="0"/>
                <a:ea typeface="Verdana" panose="020B0604030504040204" pitchFamily="34" charset="0"/>
              </a:rPr>
              <a:t>Dashboard – Visualização de Dados</a:t>
            </a:r>
          </a:p>
          <a:p>
            <a:endParaRPr lang="pt-BR" sz="2000" dirty="0">
              <a:solidFill>
                <a:schemeClr val="tx1"/>
              </a:solidFill>
            </a:endParaRPr>
          </a:p>
        </p:txBody>
      </p:sp>
      <p:pic>
        <p:nvPicPr>
          <p:cNvPr id="10" name="Picture 8">
            <a:extLst>
              <a:ext uri="{FF2B5EF4-FFF2-40B4-BE49-F238E27FC236}">
                <a16:creationId xmlns:a16="http://schemas.microsoft.com/office/drawing/2014/main" id="{66327F01-A0FC-4073-8AF2-E68B6E44C338}"/>
              </a:ext>
            </a:extLst>
          </p:cNvPr>
          <p:cNvPicPr>
            <a:picLocks noChangeAspect="1"/>
          </p:cNvPicPr>
          <p:nvPr/>
        </p:nvPicPr>
        <p:blipFill>
          <a:blip r:embed="rId2"/>
          <a:stretch>
            <a:fillRect/>
          </a:stretch>
        </p:blipFill>
        <p:spPr>
          <a:xfrm>
            <a:off x="495530" y="3169976"/>
            <a:ext cx="4373949" cy="2285389"/>
          </a:xfrm>
          <a:prstGeom prst="rect">
            <a:avLst/>
          </a:prstGeom>
        </p:spPr>
      </p:pic>
      <p:pic>
        <p:nvPicPr>
          <p:cNvPr id="12" name="Picture 13">
            <a:extLst>
              <a:ext uri="{FF2B5EF4-FFF2-40B4-BE49-F238E27FC236}">
                <a16:creationId xmlns:a16="http://schemas.microsoft.com/office/drawing/2014/main" id="{BF84A424-FACC-4E3B-99D1-CB51026E3CCE}"/>
              </a:ext>
            </a:extLst>
          </p:cNvPr>
          <p:cNvPicPr>
            <a:picLocks noChangeAspect="1"/>
          </p:cNvPicPr>
          <p:nvPr/>
        </p:nvPicPr>
        <p:blipFill>
          <a:blip r:embed="rId3"/>
          <a:stretch>
            <a:fillRect/>
          </a:stretch>
        </p:blipFill>
        <p:spPr>
          <a:xfrm>
            <a:off x="4869479" y="2943117"/>
            <a:ext cx="4013354" cy="2842189"/>
          </a:xfrm>
          <a:prstGeom prst="rect">
            <a:avLst/>
          </a:prstGeom>
        </p:spPr>
      </p:pic>
      <p:pic>
        <p:nvPicPr>
          <p:cNvPr id="13" name="Picture Placeholder 5">
            <a:extLst>
              <a:ext uri="{FF2B5EF4-FFF2-40B4-BE49-F238E27FC236}">
                <a16:creationId xmlns:a16="http://schemas.microsoft.com/office/drawing/2014/main" id="{45681709-4E8D-4BEC-993E-6E5168391008}"/>
              </a:ext>
            </a:extLst>
          </p:cNvPr>
          <p:cNvPicPr>
            <a:picLocks noChangeAspect="1"/>
          </p:cNvPicPr>
          <p:nvPr/>
        </p:nvPicPr>
        <p:blipFill>
          <a:blip r:embed="rId4"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4213100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5"/>
          <p:cNvSpPr>
            <a:spLocks noGrp="1"/>
          </p:cNvSpPr>
          <p:nvPr>
            <p:ph sz="quarter" idx="10"/>
          </p:nvPr>
        </p:nvSpPr>
        <p:spPr>
          <a:xfrm>
            <a:off x="971600" y="404664"/>
            <a:ext cx="7828930" cy="1512168"/>
          </a:xfrm>
        </p:spPr>
        <p:txBody>
          <a:bodyPr/>
          <a:lstStyle/>
          <a:p>
            <a:r>
              <a:rPr lang="pt-BR" dirty="0">
                <a:latin typeface="Verdana" pitchFamily="34" charset="0"/>
              </a:rPr>
              <a:t>Big Data</a:t>
            </a:r>
          </a:p>
        </p:txBody>
      </p:sp>
      <p:sp>
        <p:nvSpPr>
          <p:cNvPr id="7" name="Espaço Reservado para Texto 6"/>
          <p:cNvSpPr>
            <a:spLocks noGrp="1"/>
          </p:cNvSpPr>
          <p:nvPr>
            <p:ph type="body" sz="quarter" idx="11"/>
          </p:nvPr>
        </p:nvSpPr>
        <p:spPr>
          <a:xfrm>
            <a:off x="2971800" y="3352800"/>
            <a:ext cx="5668690" cy="936104"/>
          </a:xfrm>
        </p:spPr>
        <p:txBody>
          <a:bodyPr/>
          <a:lstStyle/>
          <a:p>
            <a:r>
              <a:rPr lang="pt-BR" dirty="0">
                <a:latin typeface="Verdana" pitchFamily="34" charset="0"/>
              </a:rPr>
              <a:t>Edvan Martins de Souza</a:t>
            </a:r>
          </a:p>
          <a:p>
            <a:r>
              <a:rPr lang="pt-BR" sz="1800" dirty="0">
                <a:latin typeface="Verdana" pitchFamily="34" charset="0"/>
              </a:rPr>
              <a:t>En</a:t>
            </a:r>
            <a:r>
              <a:rPr lang="pt-BR" sz="1800" dirty="0"/>
              <a:t>genheiro de Dados</a:t>
            </a:r>
            <a:endParaRPr lang="pt-BR" sz="1800" dirty="0">
              <a:latin typeface="Verdana" pitchFamily="34" charset="0"/>
            </a:endParaRPr>
          </a:p>
        </p:txBody>
      </p:sp>
      <p:pic>
        <p:nvPicPr>
          <p:cNvPr id="5" name="Imagem 4">
            <a:extLst>
              <a:ext uri="{FF2B5EF4-FFF2-40B4-BE49-F238E27FC236}">
                <a16:creationId xmlns:a16="http://schemas.microsoft.com/office/drawing/2014/main" id="{AD5CBB77-6FD9-4A2D-AFCA-017D9A0B1685}"/>
              </a:ext>
            </a:extLst>
          </p:cNvPr>
          <p:cNvPicPr>
            <a:picLocks noChangeAspect="1"/>
          </p:cNvPicPr>
          <p:nvPr/>
        </p:nvPicPr>
        <p:blipFill>
          <a:blip r:embed="rId3"/>
          <a:stretch>
            <a:fillRect/>
          </a:stretch>
        </p:blipFill>
        <p:spPr>
          <a:xfrm>
            <a:off x="0" y="1520212"/>
            <a:ext cx="1247775" cy="840892"/>
          </a:xfrm>
          <a:prstGeom prst="rect">
            <a:avLst/>
          </a:prstGeom>
        </p:spPr>
      </p:pic>
      <p:pic>
        <p:nvPicPr>
          <p:cNvPr id="9" name="Imagem 8">
            <a:extLst>
              <a:ext uri="{FF2B5EF4-FFF2-40B4-BE49-F238E27FC236}">
                <a16:creationId xmlns:a16="http://schemas.microsoft.com/office/drawing/2014/main" id="{623F763E-F49D-402D-9EF3-B9145BE73DCE}"/>
              </a:ext>
            </a:extLst>
          </p:cNvPr>
          <p:cNvPicPr>
            <a:picLocks noChangeAspect="1"/>
          </p:cNvPicPr>
          <p:nvPr/>
        </p:nvPicPr>
        <p:blipFill>
          <a:blip r:embed="rId4"/>
          <a:stretch>
            <a:fillRect/>
          </a:stretch>
        </p:blipFill>
        <p:spPr>
          <a:xfrm>
            <a:off x="1323010" y="1520212"/>
            <a:ext cx="1724025" cy="514350"/>
          </a:xfrm>
          <a:prstGeom prst="rect">
            <a:avLst/>
          </a:prstGeom>
        </p:spPr>
      </p:pic>
      <p:pic>
        <p:nvPicPr>
          <p:cNvPr id="11" name="Imagem 10">
            <a:extLst>
              <a:ext uri="{FF2B5EF4-FFF2-40B4-BE49-F238E27FC236}">
                <a16:creationId xmlns:a16="http://schemas.microsoft.com/office/drawing/2014/main" id="{B6DD4797-C152-4105-A9D1-A87673F3EA05}"/>
              </a:ext>
            </a:extLst>
          </p:cNvPr>
          <p:cNvPicPr>
            <a:picLocks noChangeAspect="1"/>
          </p:cNvPicPr>
          <p:nvPr/>
        </p:nvPicPr>
        <p:blipFill>
          <a:blip r:embed="rId5"/>
          <a:stretch>
            <a:fillRect/>
          </a:stretch>
        </p:blipFill>
        <p:spPr>
          <a:xfrm>
            <a:off x="1323975" y="2002650"/>
            <a:ext cx="2028825" cy="491837"/>
          </a:xfrm>
          <a:prstGeom prst="rect">
            <a:avLst/>
          </a:prstGeom>
        </p:spPr>
      </p:pic>
      <p:pic>
        <p:nvPicPr>
          <p:cNvPr id="13" name="Imagem 12">
            <a:extLst>
              <a:ext uri="{FF2B5EF4-FFF2-40B4-BE49-F238E27FC236}">
                <a16:creationId xmlns:a16="http://schemas.microsoft.com/office/drawing/2014/main" id="{3ED45BF0-7A86-4F4C-8F07-1AC36085CF5D}"/>
              </a:ext>
            </a:extLst>
          </p:cNvPr>
          <p:cNvPicPr>
            <a:picLocks noChangeAspect="1"/>
          </p:cNvPicPr>
          <p:nvPr/>
        </p:nvPicPr>
        <p:blipFill>
          <a:blip r:embed="rId6"/>
          <a:stretch>
            <a:fillRect/>
          </a:stretch>
        </p:blipFill>
        <p:spPr>
          <a:xfrm>
            <a:off x="6781800" y="5522406"/>
            <a:ext cx="2228850" cy="1304925"/>
          </a:xfrm>
          <a:prstGeom prst="rect">
            <a:avLst/>
          </a:prstGeom>
        </p:spPr>
      </p:pic>
      <p:pic>
        <p:nvPicPr>
          <p:cNvPr id="1026" name="Picture 2">
            <a:extLst>
              <a:ext uri="{FF2B5EF4-FFF2-40B4-BE49-F238E27FC236}">
                <a16:creationId xmlns:a16="http://schemas.microsoft.com/office/drawing/2014/main" id="{0CBFB1AF-B4C6-4B90-B28E-A6A2B48A93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3763" y="1573625"/>
            <a:ext cx="909637" cy="921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erican Express Logo: valor, história, PNG">
            <a:extLst>
              <a:ext uri="{FF2B5EF4-FFF2-40B4-BE49-F238E27FC236}">
                <a16:creationId xmlns:a16="http://schemas.microsoft.com/office/drawing/2014/main" id="{CBA80A85-84DA-48E9-8743-9D1789E625A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19650" y="1371600"/>
            <a:ext cx="1047750" cy="5867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D52271-EC74-49A2-95DD-DF4698E7BA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8562" y="1871390"/>
            <a:ext cx="1912238" cy="619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ro logo – PNG e Vetor – Download de Logo">
            <a:extLst>
              <a:ext uri="{FF2B5EF4-FFF2-40B4-BE49-F238E27FC236}">
                <a16:creationId xmlns:a16="http://schemas.microsoft.com/office/drawing/2014/main" id="{AF2D9CC8-F3E9-464D-92CD-A596A04BF1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10363" y="1457430"/>
            <a:ext cx="909637" cy="9096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951D871-D912-4E2D-90C2-309EF992ED9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2354" y="1520212"/>
            <a:ext cx="1164965" cy="6902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loitte tem nova identidade visual - Meio &amp; Mensagem">
            <a:extLst>
              <a:ext uri="{FF2B5EF4-FFF2-40B4-BE49-F238E27FC236}">
                <a16:creationId xmlns:a16="http://schemas.microsoft.com/office/drawing/2014/main" id="{56D97174-109D-40E7-85EA-BC78CB27D8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3525" y="4907534"/>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67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a:t>
            </a:r>
            <a:r>
              <a:rPr lang="pt-BR" sz="1400" b="1" dirty="0">
                <a:solidFill>
                  <a:srgbClr val="003366"/>
                </a:solidFill>
                <a:latin typeface="Verdana" panose="020B0604030504040204" pitchFamily="34" charset="0"/>
                <a:ea typeface="Verdana" panose="020B0604030504040204" pitchFamily="34" charset="0"/>
              </a:rPr>
              <a:t>DASHBOARD</a:t>
            </a:r>
            <a:endParaRPr lang="pt-BR" b="1" dirty="0"/>
          </a:p>
          <a:p>
            <a:pPr marL="0" indent="0">
              <a:buNone/>
            </a:pPr>
            <a:endParaRPr lang="pt-BR" dirty="0"/>
          </a:p>
          <a:p>
            <a:pPr marL="0" indent="0">
              <a:buNone/>
            </a:pPr>
            <a:endParaRPr lang="pt-BR" dirty="0"/>
          </a:p>
          <a:p>
            <a:pPr marL="0" indent="0">
              <a:buNone/>
            </a:pPr>
            <a:endParaRPr lang="pt-BR" dirty="0"/>
          </a:p>
          <a:p>
            <a:pPr marL="0" indent="0">
              <a:buNone/>
            </a:pPr>
            <a:r>
              <a:rPr lang="pt-BR" b="1" dirty="0"/>
              <a:t>O que é Business </a:t>
            </a:r>
            <a:r>
              <a:rPr lang="pt-BR" b="1" dirty="0" err="1"/>
              <a:t>Intelligence</a:t>
            </a:r>
            <a:r>
              <a:rPr lang="pt-BR" b="1" dirty="0"/>
              <a:t> ?</a:t>
            </a:r>
          </a:p>
          <a:p>
            <a:pPr marL="0" indent="0">
              <a:buNone/>
            </a:pPr>
            <a:endParaRPr lang="pt-BR" dirty="0"/>
          </a:p>
          <a:p>
            <a:pPr marL="0" indent="0">
              <a:buNone/>
            </a:pPr>
            <a:endParaRPr lang="pt-BR" dirty="0"/>
          </a:p>
          <a:p>
            <a:pPr marL="0" indent="0">
              <a:buNone/>
            </a:pPr>
            <a:r>
              <a:rPr lang="pt-BR" dirty="0"/>
              <a:t>O BI (business </a:t>
            </a:r>
            <a:r>
              <a:rPr lang="pt-BR" dirty="0" err="1"/>
              <a:t>intelligence</a:t>
            </a:r>
            <a:r>
              <a:rPr lang="pt-BR" dirty="0"/>
              <a:t>) revela insights para a tomada de decisões estratégicas a partir de ferramentas que analisam dados históricos e atuais e apresentam as descobertas em formatos visuais e intuitivos.</a:t>
            </a:r>
          </a:p>
          <a:p>
            <a:pPr marL="0" indent="0">
              <a:buNone/>
            </a:pPr>
            <a:endParaRPr lang="pt-BR" dirty="0"/>
          </a:p>
          <a:p>
            <a:pPr marL="0" indent="0" algn="r">
              <a:buNone/>
            </a:pPr>
            <a:r>
              <a:rPr lang="pt-BR" b="1" dirty="0"/>
              <a:t>Microsoft</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3" name="Picture Placeholder 5">
            <a:extLst>
              <a:ext uri="{FF2B5EF4-FFF2-40B4-BE49-F238E27FC236}">
                <a16:creationId xmlns:a16="http://schemas.microsoft.com/office/drawing/2014/main" id="{45681709-4E8D-4BEC-993E-6E5168391008}"/>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3871764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a:t>
            </a:r>
            <a:r>
              <a:rPr lang="pt-BR" sz="1400" b="1" dirty="0">
                <a:solidFill>
                  <a:srgbClr val="003366"/>
                </a:solidFill>
                <a:latin typeface="Verdana" panose="020B0604030504040204" pitchFamily="34" charset="0"/>
                <a:ea typeface="Verdana" panose="020B0604030504040204" pitchFamily="34" charset="0"/>
              </a:rPr>
              <a:t>DASHBOARD</a:t>
            </a:r>
            <a:endParaRPr lang="pt-BR" b="1" dirty="0"/>
          </a:p>
          <a:p>
            <a:pPr marL="0" indent="0">
              <a:buNone/>
            </a:pPr>
            <a:endParaRPr lang="pt-BR" dirty="0"/>
          </a:p>
          <a:p>
            <a:pPr marL="0" indent="0">
              <a:buNone/>
            </a:pPr>
            <a:endParaRPr lang="pt-BR" dirty="0"/>
          </a:p>
          <a:p>
            <a:pPr marL="0" indent="0">
              <a:buNone/>
            </a:pPr>
            <a:endParaRPr lang="pt-BR" dirty="0"/>
          </a:p>
          <a:p>
            <a:pPr marL="0" indent="0">
              <a:buNone/>
            </a:pPr>
            <a:r>
              <a:rPr lang="pt-BR" b="1" dirty="0"/>
              <a:t>O que é Business </a:t>
            </a:r>
            <a:r>
              <a:rPr lang="pt-BR" b="1" dirty="0" err="1"/>
              <a:t>Intelligence</a:t>
            </a:r>
            <a:r>
              <a:rPr lang="pt-BR" b="1" dirty="0"/>
              <a:t> ?</a:t>
            </a:r>
          </a:p>
          <a:p>
            <a:pPr marL="0" indent="0">
              <a:buNone/>
            </a:pPr>
            <a:endParaRPr lang="pt-BR" dirty="0"/>
          </a:p>
          <a:p>
            <a:pPr marL="0" indent="0">
              <a:buNone/>
            </a:pPr>
            <a:r>
              <a:rPr lang="pt-BR" dirty="0"/>
              <a:t>Estratégias de Negócios, com o uso de recursos de T.I para tomada de decisão. </a:t>
            </a:r>
          </a:p>
          <a:p>
            <a:pPr marL="0" indent="0">
              <a:buNone/>
            </a:pPr>
            <a:endParaRPr lang="pt-BR" dirty="0"/>
          </a:p>
          <a:p>
            <a:pPr marL="0" indent="0">
              <a:buNone/>
            </a:pPr>
            <a:endParaRPr lang="pt-BR" dirty="0"/>
          </a:p>
          <a:p>
            <a:pPr marL="0" indent="0">
              <a:buNone/>
            </a:pPr>
            <a:r>
              <a:rPr lang="pt-BR" b="1" dirty="0"/>
              <a:t>Envolve:</a:t>
            </a:r>
          </a:p>
          <a:p>
            <a:r>
              <a:rPr lang="pt-BR" dirty="0"/>
              <a:t>Business Skills</a:t>
            </a:r>
          </a:p>
          <a:p>
            <a:r>
              <a:rPr lang="pt-BR" dirty="0"/>
              <a:t>Conhecimento de Linguagens de Banco de Dados (SQL)</a:t>
            </a:r>
          </a:p>
          <a:p>
            <a:r>
              <a:rPr lang="pt-BR" dirty="0"/>
              <a:t>Construção de Ambiente de Dados, além de Organização e Disponibilização de Dados.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3" name="Picture Placeholder 5">
            <a:extLst>
              <a:ext uri="{FF2B5EF4-FFF2-40B4-BE49-F238E27FC236}">
                <a16:creationId xmlns:a16="http://schemas.microsoft.com/office/drawing/2014/main" id="{45681709-4E8D-4BEC-993E-6E5168391008}"/>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795945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a:t>
            </a:r>
            <a:r>
              <a:rPr lang="pt-BR" sz="1400" b="1" dirty="0">
                <a:solidFill>
                  <a:srgbClr val="003366"/>
                </a:solidFill>
                <a:latin typeface="Verdana" panose="020B0604030504040204" pitchFamily="34" charset="0"/>
                <a:ea typeface="Verdana" panose="020B0604030504040204" pitchFamily="34" charset="0"/>
              </a:rPr>
              <a:t>DASHBOARD</a:t>
            </a:r>
            <a:endParaRPr lang="pt-BR" b="1" dirty="0"/>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
        <p:nvSpPr>
          <p:cNvPr id="9" name="Title 2">
            <a:extLst>
              <a:ext uri="{FF2B5EF4-FFF2-40B4-BE49-F238E27FC236}">
                <a16:creationId xmlns:a16="http://schemas.microsoft.com/office/drawing/2014/main" id="{79F2C005-077F-4DA0-B4CA-6381C376CB34}"/>
              </a:ext>
            </a:extLst>
          </p:cNvPr>
          <p:cNvSpPr txBox="1">
            <a:spLocks/>
          </p:cNvSpPr>
          <p:nvPr/>
        </p:nvSpPr>
        <p:spPr bwMode="gray">
          <a:xfrm>
            <a:off x="303837" y="2133600"/>
            <a:ext cx="8078164" cy="3321765"/>
          </a:xfrm>
          <a:prstGeom prst="rect">
            <a:avLst/>
          </a:prstGeom>
        </p:spPr>
        <p:txBody>
          <a:bodyPr vert="horz" lIns="0" tIns="0" rIns="0" bIns="0" rtlCol="0" anchor="t" anchorCtr="0">
            <a:noAutofit/>
          </a:bodyPr>
          <a:lstStyle>
            <a:lvl1pPr algn="l" defTabSz="9144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endParaRPr lang="pt-BR" sz="1400" b="1" dirty="0">
              <a:solidFill>
                <a:srgbClr val="003366"/>
              </a:solidFill>
              <a:latin typeface="Verdana" panose="020B0604030504040204" pitchFamily="34" charset="0"/>
              <a:ea typeface="Verdana" panose="020B0604030504040204" pitchFamily="34" charset="0"/>
            </a:endParaRPr>
          </a:p>
          <a:p>
            <a:r>
              <a:rPr lang="pt-BR" sz="1400" b="1" dirty="0">
                <a:solidFill>
                  <a:srgbClr val="003366"/>
                </a:solidFill>
                <a:latin typeface="Verdana" panose="020B0604030504040204" pitchFamily="34" charset="0"/>
                <a:ea typeface="Verdana" panose="020B0604030504040204" pitchFamily="34" charset="0"/>
              </a:rPr>
              <a:t>				DW é BI ?</a:t>
            </a:r>
          </a:p>
          <a:p>
            <a:endParaRPr lang="pt-BR" sz="1400" b="1" dirty="0">
              <a:solidFill>
                <a:srgbClr val="003366"/>
              </a:solidFill>
              <a:latin typeface="Verdana" panose="020B0604030504040204" pitchFamily="34" charset="0"/>
              <a:ea typeface="Verdana" panose="020B0604030504040204" pitchFamily="34" charset="0"/>
            </a:endParaRPr>
          </a:p>
          <a:p>
            <a:endParaRPr lang="pt-BR" sz="1400" b="1" dirty="0">
              <a:solidFill>
                <a:srgbClr val="003366"/>
              </a:solidFill>
              <a:latin typeface="Verdana" panose="020B0604030504040204" pitchFamily="34" charset="0"/>
              <a:ea typeface="Verdana" panose="020B0604030504040204" pitchFamily="34" charset="0"/>
            </a:endParaRPr>
          </a:p>
          <a:p>
            <a:r>
              <a:rPr lang="pt-BR" sz="1400" b="1" dirty="0">
                <a:solidFill>
                  <a:srgbClr val="003366"/>
                </a:solidFill>
                <a:latin typeface="Verdana" panose="020B0604030504040204" pitchFamily="34" charset="0"/>
                <a:ea typeface="Verdana" panose="020B0604030504040204" pitchFamily="34" charset="0"/>
              </a:rPr>
              <a:t>BI </a:t>
            </a:r>
            <a:r>
              <a:rPr lang="pt-BR" sz="1400" dirty="0">
                <a:solidFill>
                  <a:srgbClr val="003366"/>
                </a:solidFill>
                <a:latin typeface="Verdana" panose="020B0604030504040204" pitchFamily="34" charset="0"/>
                <a:ea typeface="Verdana" panose="020B0604030504040204" pitchFamily="34" charset="0"/>
              </a:rPr>
              <a:t>– Estratégia; Conceito</a:t>
            </a:r>
          </a:p>
          <a:p>
            <a:endParaRPr lang="pt-BR" sz="1400" dirty="0">
              <a:solidFill>
                <a:srgbClr val="003366"/>
              </a:solidFill>
              <a:latin typeface="Verdana" panose="020B0604030504040204" pitchFamily="34" charset="0"/>
              <a:ea typeface="Verdana" panose="020B0604030504040204" pitchFamily="34" charset="0"/>
            </a:endParaRPr>
          </a:p>
          <a:p>
            <a:r>
              <a:rPr lang="pt-BR" sz="1400" b="1" dirty="0">
                <a:solidFill>
                  <a:srgbClr val="003366"/>
                </a:solidFill>
                <a:latin typeface="Verdana" panose="020B0604030504040204" pitchFamily="34" charset="0"/>
                <a:ea typeface="Verdana" panose="020B0604030504040204" pitchFamily="34" charset="0"/>
              </a:rPr>
              <a:t>DW </a:t>
            </a:r>
            <a:r>
              <a:rPr lang="pt-BR" sz="1400" dirty="0">
                <a:solidFill>
                  <a:srgbClr val="003366"/>
                </a:solidFill>
                <a:latin typeface="Verdana" panose="020B0604030504040204" pitchFamily="34" charset="0"/>
                <a:ea typeface="Verdana" panose="020B0604030504040204" pitchFamily="34" charset="0"/>
              </a:rPr>
              <a:t>– É uma Ferramenta do BI</a:t>
            </a:r>
          </a:p>
          <a:p>
            <a:endParaRPr lang="pt-BR" sz="2000" dirty="0">
              <a:solidFill>
                <a:schemeClr val="tx1"/>
              </a:solidFill>
            </a:endParaRPr>
          </a:p>
          <a:p>
            <a:endParaRPr lang="pt-BR" sz="2000" dirty="0">
              <a:solidFill>
                <a:schemeClr val="tx1"/>
              </a:solidFill>
            </a:endParaRPr>
          </a:p>
        </p:txBody>
      </p:sp>
      <p:pic>
        <p:nvPicPr>
          <p:cNvPr id="13" name="Picture Placeholder 5">
            <a:extLst>
              <a:ext uri="{FF2B5EF4-FFF2-40B4-BE49-F238E27FC236}">
                <a16:creationId xmlns:a16="http://schemas.microsoft.com/office/drawing/2014/main" id="{45681709-4E8D-4BEC-993E-6E5168391008}"/>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17863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endParaRPr lang="pt-BR" dirty="0"/>
          </a:p>
          <a:p>
            <a:pPr marL="0" indent="0">
              <a:buNone/>
            </a:pPr>
            <a:endParaRPr lang="en-US" sz="1400" b="1" dirty="0">
              <a:solidFill>
                <a:srgbClr val="003366"/>
              </a:solidFill>
              <a:latin typeface="Verdana" panose="020B0604030504040204" pitchFamily="34" charset="0"/>
              <a:ea typeface="Verdana" panose="020B0604030504040204" pitchFamily="34" charset="0"/>
            </a:endParaRPr>
          </a:p>
          <a:p>
            <a:pPr marL="0" indent="0">
              <a:buNone/>
            </a:pPr>
            <a:endParaRPr lang="en-US" b="1" dirty="0"/>
          </a:p>
          <a:p>
            <a:pPr marL="0" indent="0" algn="ctr">
              <a:buNone/>
            </a:pPr>
            <a:r>
              <a:rPr lang="en-US" sz="1800" b="1" dirty="0">
                <a:solidFill>
                  <a:srgbClr val="003366"/>
                </a:solidFill>
                <a:latin typeface="Verdana" panose="020B0604030504040204" pitchFamily="34" charset="0"/>
                <a:ea typeface="Verdana" panose="020B0604030504040204" pitchFamily="34" charset="0"/>
              </a:rPr>
              <a:t>E  O  BIG DATA?</a:t>
            </a:r>
          </a:p>
          <a:p>
            <a:pPr marL="0" indent="0" algn="ctr">
              <a:buNone/>
            </a:pPr>
            <a:endParaRPr lang="en-US" sz="1800" b="1" dirty="0"/>
          </a:p>
          <a:p>
            <a:pPr marL="0" indent="0" algn="ctr">
              <a:buNone/>
            </a:pPr>
            <a:r>
              <a:rPr lang="pt-BR" b="1" dirty="0">
                <a:solidFill>
                  <a:srgbClr val="003366"/>
                </a:solidFill>
                <a:latin typeface="Verdana" panose="020B0604030504040204" pitchFamily="34" charset="0"/>
                <a:ea typeface="Verdana" panose="020B0604030504040204" pitchFamily="34" charset="0"/>
              </a:rPr>
              <a:t>Como surgiu... E por quê?</a:t>
            </a:r>
            <a:endParaRPr lang="pt-BR" sz="1800" b="1" dirty="0">
              <a:solidFill>
                <a:srgbClr val="003366"/>
              </a:solidFill>
              <a:latin typeface="Verdana" panose="020B0604030504040204" pitchFamily="34" charset="0"/>
              <a:ea typeface="Verdana" panose="020B0604030504040204" pitchFamily="34" charset="0"/>
            </a:endParaRPr>
          </a:p>
          <a:p>
            <a:pPr marL="0" indent="0">
              <a:buNone/>
            </a:pPr>
            <a:endParaRPr lang="en-US" sz="1800" b="1" dirty="0">
              <a:solidFill>
                <a:srgbClr val="003366"/>
              </a:solidFill>
              <a:latin typeface="Verdana" panose="020B0604030504040204" pitchFamily="34" charset="0"/>
              <a:ea typeface="Verdana" panose="020B0604030504040204" pitchFamily="34" charset="0"/>
            </a:endParaRPr>
          </a:p>
          <a:p>
            <a:pPr marL="0" indent="0">
              <a:buNone/>
            </a:pPr>
            <a:endParaRPr lang="en-US" sz="1800" b="1" dirty="0">
              <a:solidFill>
                <a:srgbClr val="003366"/>
              </a:solidFill>
              <a:latin typeface="Verdana" panose="020B0604030504040204" pitchFamily="34" charset="0"/>
              <a:ea typeface="Verdana" panose="020B0604030504040204" pitchFamily="34" charset="0"/>
            </a:endParaRPr>
          </a:p>
          <a:p>
            <a:pPr marL="0" indent="0">
              <a:buNone/>
            </a:pPr>
            <a:endParaRPr lang="pt-BR" dirty="0"/>
          </a:p>
          <a:p>
            <a:pPr marL="0" indent="0">
              <a:buNone/>
            </a:pPr>
            <a:endParaRPr lang="pt-BR" dirty="0"/>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3" name="Picture 2">
            <a:extLst>
              <a:ext uri="{FF2B5EF4-FFF2-40B4-BE49-F238E27FC236}">
                <a16:creationId xmlns:a16="http://schemas.microsoft.com/office/drawing/2014/main" id="{8342FFE1-B848-4AF2-8328-6310E2A99537}"/>
              </a:ext>
            </a:extLst>
          </p:cNvPr>
          <p:cNvPicPr>
            <a:picLocks noChangeAspect="1"/>
          </p:cNvPicPr>
          <p:nvPr/>
        </p:nvPicPr>
        <p:blipFill>
          <a:blip r:embed="rId2"/>
          <a:stretch>
            <a:fillRect/>
          </a:stretch>
        </p:blipFill>
        <p:spPr>
          <a:xfrm>
            <a:off x="1905000" y="3236679"/>
            <a:ext cx="4718783" cy="2664110"/>
          </a:xfrm>
          <a:prstGeom prst="rect">
            <a:avLst/>
          </a:prstGeom>
        </p:spPr>
      </p:pic>
      <p:pic>
        <p:nvPicPr>
          <p:cNvPr id="14" name="Picture Placeholder 5">
            <a:extLst>
              <a:ext uri="{FF2B5EF4-FFF2-40B4-BE49-F238E27FC236}">
                <a16:creationId xmlns:a16="http://schemas.microsoft.com/office/drawing/2014/main" id="{5B4FFD4F-452E-431B-92FA-5D014BBBF3F4}"/>
              </a:ext>
            </a:extLst>
          </p:cNvPr>
          <p:cNvPicPr>
            <a:picLocks noChangeAspect="1"/>
          </p:cNvPicPr>
          <p:nvPr/>
        </p:nvPicPr>
        <p:blipFill>
          <a:blip r:embed="rId3"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77622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pPr marL="0" indent="0">
              <a:buNone/>
            </a:pPr>
            <a:r>
              <a:rPr lang="pt-BR" kern="1200" dirty="0">
                <a:cs typeface="Calibri Light" panose="020F0302020204030204" pitchFamily="34" charset="0"/>
              </a:rPr>
              <a:t>1. Internet e seu volume de dados</a:t>
            </a:r>
          </a:p>
          <a:p>
            <a:pPr marL="0" indent="0">
              <a:buNone/>
            </a:pPr>
            <a:endParaRPr lang="en-US"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kern="1200" dirty="0">
                <a:cs typeface="Calibri Light" panose="020F0302020204030204" pitchFamily="34" charset="0"/>
              </a:rPr>
              <a:t>Fonte: UNECE </a:t>
            </a:r>
            <a:r>
              <a:rPr lang="pt-BR" kern="1200" dirty="0" err="1">
                <a:cs typeface="Calibri Light" panose="020F0302020204030204" pitchFamily="34" charset="0"/>
              </a:rPr>
              <a:t>Statistics</a:t>
            </a:r>
            <a:r>
              <a:rPr lang="pt-BR" kern="1200" dirty="0">
                <a:cs typeface="Calibri Light" panose="020F0302020204030204" pitchFamily="34" charset="0"/>
              </a:rPr>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9" name="Picture 2">
            <a:extLst>
              <a:ext uri="{FF2B5EF4-FFF2-40B4-BE49-F238E27FC236}">
                <a16:creationId xmlns:a16="http://schemas.microsoft.com/office/drawing/2014/main" id="{790B4A0B-9A86-434E-830B-3C9FC66D2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319" y="2743200"/>
            <a:ext cx="4805362"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Placeholder 5">
            <a:extLst>
              <a:ext uri="{FF2B5EF4-FFF2-40B4-BE49-F238E27FC236}">
                <a16:creationId xmlns:a16="http://schemas.microsoft.com/office/drawing/2014/main" id="{E8DB5437-2D65-42FC-A573-7345F84DA39C}"/>
              </a:ext>
            </a:extLst>
          </p:cNvPr>
          <p:cNvPicPr>
            <a:picLocks noChangeAspect="1"/>
          </p:cNvPicPr>
          <p:nvPr/>
        </p:nvPicPr>
        <p:blipFill>
          <a:blip r:embed="rId3"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30608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dirty="0">
              <a:solidFill>
                <a:schemeClr val="tx1"/>
              </a:solidFill>
            </a:endParaRPr>
          </a:p>
          <a:p>
            <a:pPr marL="0" indent="0">
              <a:buNone/>
            </a:pPr>
            <a:r>
              <a:rPr lang="pt-BR" kern="1200" dirty="0">
                <a:cs typeface="Calibri Light" panose="020F0302020204030204" pitchFamily="34" charset="0"/>
              </a:rPr>
              <a:t>2. Variedade de Dados</a:t>
            </a:r>
          </a:p>
          <a:p>
            <a:pPr marL="0" indent="0">
              <a:buNone/>
            </a:pPr>
            <a:endParaRPr lang="en-US"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kern="1200" dirty="0">
                <a:cs typeface="Calibri Light" panose="020F0302020204030204" pitchFamily="34" charset="0"/>
              </a:rPr>
              <a:t>Fonte: UNECE </a:t>
            </a:r>
            <a:r>
              <a:rPr lang="pt-BR" kern="1200" dirty="0" err="1">
                <a:cs typeface="Calibri Light" panose="020F0302020204030204" pitchFamily="34" charset="0"/>
              </a:rPr>
              <a:t>Statistics</a:t>
            </a:r>
            <a:r>
              <a:rPr lang="pt-BR" kern="1200" dirty="0">
                <a:cs typeface="Calibri Light" panose="020F0302020204030204" pitchFamily="34" charset="0"/>
              </a:rPr>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Imagem 24" descr="Uma imagem contendo muitos, grupo, diferente, fileira&#10;&#10;Descrição gerada automaticamente">
            <a:extLst>
              <a:ext uri="{FF2B5EF4-FFF2-40B4-BE49-F238E27FC236}">
                <a16:creationId xmlns:a16="http://schemas.microsoft.com/office/drawing/2014/main" id="{67B335CD-2A5C-420E-9D95-8D4FA61BF0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2619"/>
          <a:stretch/>
        </p:blipFill>
        <p:spPr>
          <a:xfrm>
            <a:off x="5969465" y="3470159"/>
            <a:ext cx="2201039" cy="1896266"/>
          </a:xfrm>
          <a:prstGeom prst="rect">
            <a:avLst/>
          </a:prstGeom>
        </p:spPr>
      </p:pic>
      <p:pic>
        <p:nvPicPr>
          <p:cNvPr id="7" name="Imagem 15" descr="Imagem em preto e branco&#10;&#10;Descrição gerada automaticamente">
            <a:extLst>
              <a:ext uri="{FF2B5EF4-FFF2-40B4-BE49-F238E27FC236}">
                <a16:creationId xmlns:a16="http://schemas.microsoft.com/office/drawing/2014/main" id="{A9112A66-9E2D-4E11-B4E9-E611EC503C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3500981"/>
            <a:ext cx="1896266" cy="1896266"/>
          </a:xfrm>
          <a:prstGeom prst="rect">
            <a:avLst/>
          </a:prstGeom>
        </p:spPr>
      </p:pic>
      <p:pic>
        <p:nvPicPr>
          <p:cNvPr id="8" name="Imagem 20" descr="Uma imagem contendo cortando, corte, comida, tábua&#10;&#10;Descrição gerada automaticamente">
            <a:extLst>
              <a:ext uri="{FF2B5EF4-FFF2-40B4-BE49-F238E27FC236}">
                <a16:creationId xmlns:a16="http://schemas.microsoft.com/office/drawing/2014/main" id="{FD11D930-7D1C-455C-9C08-3882E1F7D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8694" y="3447836"/>
            <a:ext cx="2227899" cy="1949411"/>
          </a:xfrm>
          <a:prstGeom prst="rect">
            <a:avLst/>
          </a:prstGeom>
        </p:spPr>
      </p:pic>
    </p:spTree>
    <p:extLst>
      <p:ext uri="{BB962C8B-B14F-4D97-AF65-F5344CB8AC3E}">
        <p14:creationId xmlns:p14="http://schemas.microsoft.com/office/powerpoint/2010/main" val="58637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r>
              <a:rPr lang="pt-BR" kern="1200" dirty="0">
                <a:cs typeface="Calibri Light" panose="020F0302020204030204" pitchFamily="34" charset="0"/>
              </a:rPr>
              <a:t>Dados Estruturados</a:t>
            </a:r>
          </a:p>
          <a:p>
            <a:pPr marL="0" indent="0">
              <a:buNone/>
            </a:pPr>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Tabela SGBD</a:t>
            </a:r>
          </a:p>
          <a:p>
            <a:pPr marL="0" indent="0">
              <a:buNone/>
            </a:pPr>
            <a:r>
              <a:rPr lang="pt-BR" kern="1200" dirty="0">
                <a:cs typeface="Calibri Light" panose="020F0302020204030204" pitchFamily="34" charset="0"/>
              </a:rPr>
              <a:t>Mesma Estrutura</a:t>
            </a:r>
          </a:p>
          <a:p>
            <a:pPr marL="0" indent="0">
              <a:buNone/>
            </a:pPr>
            <a:r>
              <a:rPr lang="pt-BR" kern="1200" dirty="0">
                <a:cs typeface="Calibri Light" panose="020F0302020204030204" pitchFamily="34" charset="0"/>
              </a:rPr>
              <a:t>Estrutura Rígida</a:t>
            </a:r>
          </a:p>
          <a:p>
            <a:pPr marL="0" indent="0">
              <a:buNone/>
            </a:pPr>
            <a:r>
              <a:rPr lang="pt-BR" kern="1200" dirty="0">
                <a:cs typeface="Calibri Light" panose="020F0302020204030204" pitchFamily="34" charset="0"/>
              </a:rPr>
              <a:t>Banco de dados relacionais</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9" name="Picture 5">
            <a:extLst>
              <a:ext uri="{FF2B5EF4-FFF2-40B4-BE49-F238E27FC236}">
                <a16:creationId xmlns:a16="http://schemas.microsoft.com/office/drawing/2014/main" id="{2441A1A8-18D6-4B8F-9E7C-F5960882538E}"/>
              </a:ext>
            </a:extLst>
          </p:cNvPr>
          <p:cNvPicPr>
            <a:picLocks noChangeAspect="1"/>
          </p:cNvPicPr>
          <p:nvPr/>
        </p:nvPicPr>
        <p:blipFill>
          <a:blip r:embed="rId2"/>
          <a:stretch>
            <a:fillRect/>
          </a:stretch>
        </p:blipFill>
        <p:spPr>
          <a:xfrm>
            <a:off x="457200" y="4114800"/>
            <a:ext cx="3326046" cy="2282821"/>
          </a:xfrm>
          <a:prstGeom prst="rect">
            <a:avLst/>
          </a:prstGeom>
        </p:spPr>
      </p:pic>
      <p:pic>
        <p:nvPicPr>
          <p:cNvPr id="10" name="Picture 16">
            <a:extLst>
              <a:ext uri="{FF2B5EF4-FFF2-40B4-BE49-F238E27FC236}">
                <a16:creationId xmlns:a16="http://schemas.microsoft.com/office/drawing/2014/main" id="{AE062117-5D80-46E0-B9EA-20DA6C6236B5}"/>
              </a:ext>
            </a:extLst>
          </p:cNvPr>
          <p:cNvPicPr>
            <a:picLocks noChangeAspect="1"/>
          </p:cNvPicPr>
          <p:nvPr/>
        </p:nvPicPr>
        <p:blipFill rotWithShape="1">
          <a:blip r:embed="rId3"/>
          <a:srcRect l="1" r="49336" b="59436"/>
          <a:stretch/>
        </p:blipFill>
        <p:spPr>
          <a:xfrm>
            <a:off x="4464174" y="4082265"/>
            <a:ext cx="4222626" cy="2282821"/>
          </a:xfrm>
          <a:prstGeom prst="rect">
            <a:avLst/>
          </a:prstGeom>
        </p:spPr>
      </p:pic>
    </p:spTree>
    <p:extLst>
      <p:ext uri="{BB962C8B-B14F-4D97-AF65-F5344CB8AC3E}">
        <p14:creationId xmlns:p14="http://schemas.microsoft.com/office/powerpoint/2010/main" val="166988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r>
              <a:rPr lang="pt-BR" kern="1200" dirty="0">
                <a:cs typeface="Calibri Light" panose="020F0302020204030204" pitchFamily="34" charset="0"/>
              </a:rPr>
              <a:t>Dados Semi Estruturados</a:t>
            </a:r>
          </a:p>
          <a:p>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Estrutura Heterogênea</a:t>
            </a:r>
          </a:p>
          <a:p>
            <a:pPr marL="0" indent="0">
              <a:buNone/>
            </a:pPr>
            <a:r>
              <a:rPr lang="pt-BR" kern="1200" dirty="0">
                <a:cs typeface="Calibri Light" panose="020F0302020204030204" pitchFamily="34" charset="0"/>
              </a:rPr>
              <a:t>Existe uma estrutura representada e de fácil modificação</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Imagem 6" descr="Tela de computador com texto preto sobre fundo branco&#10;&#10;Descrição gerada automaticamente">
            <a:extLst>
              <a:ext uri="{FF2B5EF4-FFF2-40B4-BE49-F238E27FC236}">
                <a16:creationId xmlns:a16="http://schemas.microsoft.com/office/drawing/2014/main" id="{1B081583-5EF0-488A-B5D0-F80B8D2A35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3565047"/>
            <a:ext cx="5023584" cy="2867741"/>
          </a:xfrm>
          <a:prstGeom prst="rect">
            <a:avLst/>
          </a:prstGeom>
        </p:spPr>
      </p:pic>
    </p:spTree>
    <p:extLst>
      <p:ext uri="{BB962C8B-B14F-4D97-AF65-F5344CB8AC3E}">
        <p14:creationId xmlns:p14="http://schemas.microsoft.com/office/powerpoint/2010/main" val="34634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r>
              <a:rPr lang="pt-BR" kern="1200" dirty="0">
                <a:cs typeface="Calibri Light" panose="020F0302020204030204" pitchFamily="34" charset="0"/>
              </a:rPr>
              <a:t>Dados Não Estruturados</a:t>
            </a:r>
          </a:p>
          <a:p>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Maior parte dos dados Existentes</a:t>
            </a:r>
          </a:p>
          <a:p>
            <a:pPr marL="0" indent="0">
              <a:buNone/>
            </a:pPr>
            <a:r>
              <a:rPr lang="pt-BR" kern="1200" dirty="0">
                <a:cs typeface="Calibri Light" panose="020F0302020204030204" pitchFamily="34" charset="0"/>
              </a:rPr>
              <a:t>Sem forma definida</a:t>
            </a:r>
          </a:p>
          <a:p>
            <a:pPr marL="0" indent="0">
              <a:buNone/>
            </a:pPr>
            <a:r>
              <a:rPr lang="pt-BR" kern="1200" dirty="0">
                <a:cs typeface="Calibri Light" panose="020F0302020204030204" pitchFamily="34" charset="0"/>
              </a:rPr>
              <a:t>Vídeos, Fotos, Documentos, </a:t>
            </a:r>
          </a:p>
          <a:p>
            <a:pPr marL="0" indent="0">
              <a:buNone/>
            </a:pPr>
            <a:r>
              <a:rPr lang="pt-BR" kern="1200" dirty="0">
                <a:cs typeface="Calibri Light" panose="020F0302020204030204" pitchFamily="34" charset="0"/>
              </a:rPr>
              <a:t>Post de redes sociais...</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Picture 5">
            <a:extLst>
              <a:ext uri="{FF2B5EF4-FFF2-40B4-BE49-F238E27FC236}">
                <a16:creationId xmlns:a16="http://schemas.microsoft.com/office/drawing/2014/main" id="{DCD5FEEB-50E0-4A38-8B4B-FAEE8FF63103}"/>
              </a:ext>
            </a:extLst>
          </p:cNvPr>
          <p:cNvPicPr>
            <a:picLocks noChangeAspect="1"/>
          </p:cNvPicPr>
          <p:nvPr/>
        </p:nvPicPr>
        <p:blipFill>
          <a:blip r:embed="rId2"/>
          <a:stretch>
            <a:fillRect/>
          </a:stretch>
        </p:blipFill>
        <p:spPr>
          <a:xfrm>
            <a:off x="4191000" y="3124200"/>
            <a:ext cx="4381833" cy="2943546"/>
          </a:xfrm>
          <a:prstGeom prst="rect">
            <a:avLst/>
          </a:prstGeom>
        </p:spPr>
      </p:pic>
    </p:spTree>
    <p:extLst>
      <p:ext uri="{BB962C8B-B14F-4D97-AF65-F5344CB8AC3E}">
        <p14:creationId xmlns:p14="http://schemas.microsoft.com/office/powerpoint/2010/main" val="4237048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pPr marL="0" indent="0">
              <a:buNone/>
            </a:pPr>
            <a:r>
              <a:rPr lang="pt-BR" kern="1200" dirty="0">
                <a:cs typeface="Calibri Light" panose="020F0302020204030204" pitchFamily="34" charset="0"/>
              </a:rPr>
              <a:t>3. Poder computacional</a:t>
            </a:r>
          </a:p>
          <a:p>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Problemas de:</a:t>
            </a:r>
          </a:p>
          <a:p>
            <a:r>
              <a:rPr lang="pt-BR" kern="1200" dirty="0">
                <a:cs typeface="Calibri Light" panose="020F0302020204030204" pitchFamily="34" charset="0"/>
              </a:rPr>
              <a:t>Armazenamento</a:t>
            </a:r>
          </a:p>
          <a:p>
            <a:r>
              <a:rPr lang="pt-BR" kern="1200" dirty="0">
                <a:cs typeface="Calibri Light" panose="020F0302020204030204" pitchFamily="34" charset="0"/>
              </a:rPr>
              <a:t>Processamento</a:t>
            </a:r>
          </a:p>
          <a:p>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Onde necessita:</a:t>
            </a:r>
          </a:p>
          <a:p>
            <a:r>
              <a:rPr lang="pt-BR" kern="1200" dirty="0">
                <a:cs typeface="Calibri Light" panose="020F0302020204030204" pitchFamily="34" charset="0"/>
              </a:rPr>
              <a:t>Paralelismo</a:t>
            </a:r>
          </a:p>
          <a:p>
            <a:r>
              <a:rPr lang="pt-BR" kern="1200" dirty="0">
                <a:cs typeface="Calibri Light" panose="020F0302020204030204" pitchFamily="34" charset="0"/>
              </a:rPr>
              <a:t>Escalonamento</a:t>
            </a:r>
          </a:p>
          <a:p>
            <a:r>
              <a:rPr lang="pt-BR" kern="1200" dirty="0">
                <a:cs typeface="Calibri Light" panose="020F0302020204030204" pitchFamily="34" charset="0"/>
              </a:rPr>
              <a:t>Dados Batch </a:t>
            </a:r>
            <a:r>
              <a:rPr lang="pt-BR" kern="1200" dirty="0" err="1">
                <a:cs typeface="Calibri Light" panose="020F0302020204030204" pitchFamily="34" charset="0"/>
              </a:rPr>
              <a:t>vs</a:t>
            </a:r>
            <a:r>
              <a:rPr lang="pt-BR" kern="1200" dirty="0">
                <a:cs typeface="Calibri Light" panose="020F0302020204030204" pitchFamily="34" charset="0"/>
              </a:rPr>
              <a:t> Streaming</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2">
            <a:extLst>
              <a:ext uri="{FF2B5EF4-FFF2-40B4-BE49-F238E27FC236}">
                <a16:creationId xmlns:a16="http://schemas.microsoft.com/office/drawing/2014/main" id="{DF95DADF-8424-477B-8D30-0A0EED71E199}"/>
              </a:ext>
            </a:extLst>
          </p:cNvPr>
          <p:cNvPicPr>
            <a:picLocks noChangeAspect="1"/>
          </p:cNvPicPr>
          <p:nvPr/>
        </p:nvPicPr>
        <p:blipFill>
          <a:blip r:embed="rId2"/>
          <a:stretch>
            <a:fillRect/>
          </a:stretch>
        </p:blipFill>
        <p:spPr>
          <a:xfrm>
            <a:off x="3581400" y="2627516"/>
            <a:ext cx="4434726" cy="3321764"/>
          </a:xfrm>
          <a:prstGeom prst="rect">
            <a:avLst/>
          </a:prstGeom>
        </p:spPr>
      </p:pic>
    </p:spTree>
    <p:extLst>
      <p:ext uri="{BB962C8B-B14F-4D97-AF65-F5344CB8AC3E}">
        <p14:creationId xmlns:p14="http://schemas.microsoft.com/office/powerpoint/2010/main" val="223261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Big Data</a:t>
            </a:r>
          </a:p>
        </p:txBody>
      </p:sp>
      <p:sp>
        <p:nvSpPr>
          <p:cNvPr id="11" name="Espaço Reservado para Conteúdo 10"/>
          <p:cNvSpPr>
            <a:spLocks noGrp="1"/>
          </p:cNvSpPr>
          <p:nvPr>
            <p:ph sz="quarter" idx="10"/>
          </p:nvPr>
        </p:nvSpPr>
        <p:spPr/>
        <p:txBody>
          <a:bodyPr/>
          <a:lstStyle/>
          <a:p>
            <a:pPr marL="0" indent="0">
              <a:buNone/>
            </a:pPr>
            <a:endParaRPr lang="pt-BR" dirty="0"/>
          </a:p>
          <a:p>
            <a:pPr marL="0" indent="0">
              <a:buNone/>
            </a:pPr>
            <a:r>
              <a:rPr lang="en-US" b="1" dirty="0"/>
              <a:t>VISÃO GERAL SOBRE O BIG DATA </a:t>
            </a:r>
          </a:p>
          <a:p>
            <a:pPr marL="0" indent="0">
              <a:buNone/>
            </a:pPr>
            <a:endParaRPr lang="en-US" b="1" dirty="0"/>
          </a:p>
          <a:p>
            <a:pPr marL="0" indent="0">
              <a:buNone/>
            </a:pPr>
            <a:endParaRPr lang="en-US" b="1" dirty="0"/>
          </a:p>
          <a:p>
            <a:pPr marL="0" indent="0">
              <a:buNone/>
            </a:pPr>
            <a:r>
              <a:rPr lang="en-US" b="1" dirty="0" err="1"/>
              <a:t>Objetivo</a:t>
            </a:r>
            <a:r>
              <a:rPr lang="en-US" b="1" dirty="0"/>
              <a:t> de </a:t>
            </a:r>
            <a:r>
              <a:rPr lang="en-US" b="1" dirty="0" err="1"/>
              <a:t>Contextualização</a:t>
            </a:r>
            <a:endParaRPr lang="pt-BR" dirty="0"/>
          </a:p>
          <a:p>
            <a:pPr marL="457200" lvl="1" indent="0">
              <a:buNone/>
            </a:pPr>
            <a:endParaRPr lang="pt-BR" dirty="0"/>
          </a:p>
          <a:p>
            <a:pPr marL="457200" lvl="1" indent="0">
              <a:buNone/>
            </a:pPr>
            <a:endParaRPr lang="pt-BR" dirty="0"/>
          </a:p>
          <a:p>
            <a:pPr marL="514350" indent="-514350">
              <a:buAutoNum type="arabicPeriod"/>
            </a:pPr>
            <a:r>
              <a:rPr lang="en-US" dirty="0"/>
              <a:t>SGBD e SQL</a:t>
            </a:r>
          </a:p>
          <a:p>
            <a:pPr marL="514350" indent="-514350">
              <a:buFontTx/>
              <a:buAutoNum type="arabicPeriod"/>
            </a:pPr>
            <a:r>
              <a:rPr lang="en-US" dirty="0" err="1"/>
              <a:t>Dashboads</a:t>
            </a:r>
            <a:endParaRPr lang="en-US" dirty="0"/>
          </a:p>
          <a:p>
            <a:pPr marL="514350" indent="-514350">
              <a:buFontTx/>
              <a:buAutoNum type="arabicPeriod"/>
            </a:pPr>
            <a:r>
              <a:rPr lang="en-US" dirty="0"/>
              <a:t>Big Data</a:t>
            </a:r>
          </a:p>
        </p:txBody>
      </p:sp>
      <p:pic>
        <p:nvPicPr>
          <p:cNvPr id="4" name="Picture Placeholder 5">
            <a:extLst>
              <a:ext uri="{FF2B5EF4-FFF2-40B4-BE49-F238E27FC236}">
                <a16:creationId xmlns:a16="http://schemas.microsoft.com/office/drawing/2014/main" id="{A244F7F7-9445-4B66-9CF2-6634F63C1934}"/>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4572000" y="1780732"/>
            <a:ext cx="4010468" cy="4010468"/>
          </a:xfrm>
          <a:prstGeom prst="rect">
            <a:avLst/>
          </a:prstGeom>
        </p:spPr>
      </p:pic>
    </p:spTree>
    <p:extLst>
      <p:ext uri="{BB962C8B-B14F-4D97-AF65-F5344CB8AC3E}">
        <p14:creationId xmlns:p14="http://schemas.microsoft.com/office/powerpoint/2010/main" val="1562979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Motivos</a:t>
            </a:r>
            <a:endParaRPr lang="en-US" b="1" kern="1200" dirty="0">
              <a:cs typeface="Calibri Light" panose="020F0302020204030204" pitchFamily="34" charset="0"/>
            </a:endParaRPr>
          </a:p>
          <a:p>
            <a:pPr marL="0" indent="0">
              <a:buNone/>
            </a:pPr>
            <a:endParaRPr lang="pt-BR" b="1" dirty="0">
              <a:solidFill>
                <a:schemeClr val="tx1"/>
              </a:solidFill>
            </a:endParaRPr>
          </a:p>
          <a:p>
            <a:pPr marL="0" indent="0">
              <a:buNone/>
            </a:pPr>
            <a:r>
              <a:rPr lang="pt-BR" kern="1200" dirty="0">
                <a:cs typeface="Calibri Light" panose="020F0302020204030204" pitchFamily="34" charset="0"/>
              </a:rPr>
              <a:t>Volume  x  Variedade  x  Velocidade</a:t>
            </a: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a:t>
            </a:r>
            <a:r>
              <a:rPr lang="pt-BR" sz="1400" dirty="0" err="1"/>
              <a:t>InterOpera</a:t>
            </a:r>
            <a:endParaRPr lang="pt-BR" sz="1400"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026" name="Picture 2" descr="Big Data &amp; Healthcare Analytics – InterOpera – Health Connected">
            <a:extLst>
              <a:ext uri="{FF2B5EF4-FFF2-40B4-BE49-F238E27FC236}">
                <a16:creationId xmlns:a16="http://schemas.microsoft.com/office/drawing/2014/main" id="{161CF45D-9715-419B-857F-F80B04DB9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95600"/>
            <a:ext cx="5448300" cy="264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34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Características</a:t>
            </a:r>
            <a:endParaRPr lang="en-US" b="1" kern="1200" dirty="0">
              <a:cs typeface="Calibri Light" panose="020F0302020204030204" pitchFamily="34" charset="0"/>
            </a:endParaRPr>
          </a:p>
          <a:p>
            <a:pPr marL="0" indent="0">
              <a:buNone/>
            </a:pPr>
            <a:endParaRPr lang="pt-BR" b="1" dirty="0">
              <a:solidFill>
                <a:schemeClr val="tx1"/>
              </a:solidFill>
            </a:endParaRPr>
          </a:p>
          <a:p>
            <a:pPr marL="0" indent="0">
              <a:buNone/>
            </a:pPr>
            <a:r>
              <a:rPr lang="pt-BR" b="1" kern="1200" dirty="0">
                <a:cs typeface="Calibri Light" panose="020F0302020204030204" pitchFamily="34" charset="0"/>
              </a:rPr>
              <a:t>Os </a:t>
            </a:r>
            <a:r>
              <a:rPr lang="pt-BR" b="1" kern="1200" dirty="0" err="1">
                <a:cs typeface="Calibri Light" panose="020F0302020204030204" pitchFamily="34" charset="0"/>
              </a:rPr>
              <a:t>V´s</a:t>
            </a:r>
            <a:r>
              <a:rPr lang="pt-BR" b="1" kern="1200" dirty="0">
                <a:cs typeface="Calibri Light" panose="020F0302020204030204" pitchFamily="34" charset="0"/>
              </a:rPr>
              <a:t> do Big Data</a:t>
            </a:r>
          </a:p>
          <a:p>
            <a:endParaRPr lang="pt-BR" kern="1200" dirty="0">
              <a:cs typeface="Calibri Light" panose="020F0302020204030204" pitchFamily="34" charset="0"/>
            </a:endParaRPr>
          </a:p>
          <a:p>
            <a:r>
              <a:rPr lang="pt-BR" kern="1200" dirty="0">
                <a:cs typeface="Calibri Light" panose="020F0302020204030204" pitchFamily="34" charset="0"/>
              </a:rPr>
              <a:t>Volume</a:t>
            </a:r>
          </a:p>
          <a:p>
            <a:r>
              <a:rPr lang="pt-BR" kern="1200" dirty="0">
                <a:cs typeface="Calibri Light" panose="020F0302020204030204" pitchFamily="34" charset="0"/>
              </a:rPr>
              <a:t>Variedade</a:t>
            </a:r>
          </a:p>
          <a:p>
            <a:r>
              <a:rPr lang="pt-BR" kern="1200" dirty="0">
                <a:cs typeface="Calibri Light" panose="020F0302020204030204" pitchFamily="34" charset="0"/>
              </a:rPr>
              <a:t>Velocidade</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Picture 6">
            <a:extLst>
              <a:ext uri="{FF2B5EF4-FFF2-40B4-BE49-F238E27FC236}">
                <a16:creationId xmlns:a16="http://schemas.microsoft.com/office/drawing/2014/main" id="{3F9A2074-2838-4677-BD3A-7E00FA34D49F}"/>
              </a:ext>
            </a:extLst>
          </p:cNvPr>
          <p:cNvPicPr>
            <a:picLocks noChangeAspect="1"/>
          </p:cNvPicPr>
          <p:nvPr/>
        </p:nvPicPr>
        <p:blipFill>
          <a:blip r:embed="rId2"/>
          <a:stretch>
            <a:fillRect/>
          </a:stretch>
        </p:blipFill>
        <p:spPr>
          <a:xfrm>
            <a:off x="3124200" y="2590800"/>
            <a:ext cx="3762375" cy="3181350"/>
          </a:xfrm>
          <a:prstGeom prst="rect">
            <a:avLst/>
          </a:prstGeom>
        </p:spPr>
      </p:pic>
    </p:spTree>
    <p:extLst>
      <p:ext uri="{BB962C8B-B14F-4D97-AF65-F5344CB8AC3E}">
        <p14:creationId xmlns:p14="http://schemas.microsoft.com/office/powerpoint/2010/main" val="3072287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Características</a:t>
            </a:r>
            <a:endParaRPr lang="en-US"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r>
              <a:rPr lang="pt-BR" kern="1200" dirty="0">
                <a:cs typeface="Calibri Light" panose="020F0302020204030204" pitchFamily="34" charset="0"/>
              </a:rPr>
              <a:t>Variedade</a:t>
            </a:r>
          </a:p>
          <a:p>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Refere-se ao formato dos dados (Estruturados, Semi Estruturados </a:t>
            </a:r>
          </a:p>
          <a:p>
            <a:pPr marL="0" indent="0">
              <a:buNone/>
            </a:pPr>
            <a:r>
              <a:rPr lang="pt-BR" kern="1200" dirty="0">
                <a:cs typeface="Calibri Light" panose="020F0302020204030204" pitchFamily="34" charset="0"/>
              </a:rPr>
              <a:t>ou Não Estruturados).  </a:t>
            </a:r>
          </a:p>
          <a:p>
            <a:pPr marL="0" indent="0">
              <a:buNone/>
            </a:pPr>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Os dados estruturados representam apenas 20% do volume, </a:t>
            </a:r>
          </a:p>
          <a:p>
            <a:pPr marL="0" indent="0">
              <a:buNone/>
            </a:pPr>
            <a:r>
              <a:rPr lang="pt-BR" kern="1200" dirty="0">
                <a:cs typeface="Calibri Light" panose="020F0302020204030204" pitchFamily="34" charset="0"/>
              </a:rPr>
              <a:t>enquanto que os dados não estruturados representam os outros 80%.</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6">
            <a:extLst>
              <a:ext uri="{FF2B5EF4-FFF2-40B4-BE49-F238E27FC236}">
                <a16:creationId xmlns:a16="http://schemas.microsoft.com/office/drawing/2014/main" id="{5D85A7A3-2575-405B-A94E-519271508A69}"/>
              </a:ext>
            </a:extLst>
          </p:cNvPr>
          <p:cNvPicPr>
            <a:picLocks noChangeAspect="1"/>
          </p:cNvPicPr>
          <p:nvPr/>
        </p:nvPicPr>
        <p:blipFill>
          <a:blip r:embed="rId2"/>
          <a:stretch>
            <a:fillRect/>
          </a:stretch>
        </p:blipFill>
        <p:spPr>
          <a:xfrm>
            <a:off x="2818343" y="4283135"/>
            <a:ext cx="2547317" cy="2153934"/>
          </a:xfrm>
          <a:prstGeom prst="rect">
            <a:avLst/>
          </a:prstGeom>
        </p:spPr>
      </p:pic>
    </p:spTree>
    <p:extLst>
      <p:ext uri="{BB962C8B-B14F-4D97-AF65-F5344CB8AC3E}">
        <p14:creationId xmlns:p14="http://schemas.microsoft.com/office/powerpoint/2010/main" val="3727982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Características</a:t>
            </a:r>
            <a:endParaRPr lang="en-US"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r>
              <a:rPr lang="pt-BR" kern="1200" dirty="0">
                <a:cs typeface="Calibri Light" panose="020F0302020204030204" pitchFamily="34" charset="0"/>
              </a:rPr>
              <a:t>Volume</a:t>
            </a:r>
          </a:p>
          <a:p>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Trata-se do tamanho dos dados que são gerados massivamente. </a:t>
            </a:r>
          </a:p>
          <a:p>
            <a:pPr marL="0" indent="0">
              <a:buNone/>
            </a:pPr>
            <a:r>
              <a:rPr lang="pt-BR" kern="1200" dirty="0">
                <a:cs typeface="Calibri Light" panose="020F0302020204030204" pitchFamily="34" charset="0"/>
              </a:rPr>
              <a:t>Armazenar dados na ordem de </a:t>
            </a:r>
            <a:r>
              <a:rPr lang="pt-BR" kern="1200" dirty="0" err="1">
                <a:cs typeface="Calibri Light" panose="020F0302020204030204" pitchFamily="34" charset="0"/>
              </a:rPr>
              <a:t>zetabytes</a:t>
            </a:r>
            <a:r>
              <a:rPr lang="pt-BR" kern="1200" dirty="0">
                <a:cs typeface="Calibri Light" panose="020F0302020204030204" pitchFamily="34" charset="0"/>
              </a:rPr>
              <a:t> tornou-se um grande desafio </a:t>
            </a:r>
          </a:p>
          <a:p>
            <a:pPr marL="0" indent="0">
              <a:buNone/>
            </a:pPr>
            <a:r>
              <a:rPr lang="pt-BR" kern="1200" dirty="0">
                <a:cs typeface="Calibri Light" panose="020F0302020204030204" pitchFamily="34" charset="0"/>
              </a:rPr>
              <a:t>na área da tecnologia.</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6">
            <a:extLst>
              <a:ext uri="{FF2B5EF4-FFF2-40B4-BE49-F238E27FC236}">
                <a16:creationId xmlns:a16="http://schemas.microsoft.com/office/drawing/2014/main" id="{5D85A7A3-2575-405B-A94E-519271508A69}"/>
              </a:ext>
            </a:extLst>
          </p:cNvPr>
          <p:cNvPicPr>
            <a:picLocks noChangeAspect="1"/>
          </p:cNvPicPr>
          <p:nvPr/>
        </p:nvPicPr>
        <p:blipFill>
          <a:blip r:embed="rId2"/>
          <a:stretch>
            <a:fillRect/>
          </a:stretch>
        </p:blipFill>
        <p:spPr>
          <a:xfrm>
            <a:off x="2811513" y="4287962"/>
            <a:ext cx="2547317" cy="2153934"/>
          </a:xfrm>
          <a:prstGeom prst="rect">
            <a:avLst/>
          </a:prstGeom>
        </p:spPr>
      </p:pic>
    </p:spTree>
    <p:extLst>
      <p:ext uri="{BB962C8B-B14F-4D97-AF65-F5344CB8AC3E}">
        <p14:creationId xmlns:p14="http://schemas.microsoft.com/office/powerpoint/2010/main" val="2482441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Características</a:t>
            </a:r>
            <a:endParaRPr lang="en-US"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r>
              <a:rPr lang="pt-BR" kern="1200" dirty="0">
                <a:cs typeface="Calibri Light" panose="020F0302020204030204" pitchFamily="34" charset="0"/>
              </a:rPr>
              <a:t>Velocidade</a:t>
            </a:r>
          </a:p>
          <a:p>
            <a:pPr marL="0" indent="0">
              <a:buNone/>
            </a:pPr>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Esta questão está relacionada à velocidade em que os dados são gerados. </a:t>
            </a:r>
          </a:p>
          <a:p>
            <a:pPr marL="0" indent="0">
              <a:buNone/>
            </a:pPr>
            <a:r>
              <a:rPr lang="pt-BR" kern="1200" dirty="0">
                <a:cs typeface="Calibri Light" panose="020F0302020204030204" pitchFamily="34" charset="0"/>
              </a:rPr>
              <a:t>As diversas fontes têm levado a um fluxo constante de dados </a:t>
            </a:r>
          </a:p>
          <a:p>
            <a:pPr marL="0" indent="0">
              <a:buNone/>
            </a:pPr>
            <a:r>
              <a:rPr lang="pt-BR" kern="1200" dirty="0">
                <a:cs typeface="Calibri Light" panose="020F0302020204030204" pitchFamily="34" charset="0"/>
              </a:rPr>
              <a:t>e a um ritmo que se tornou impossível para os sistemas tradicionais </a:t>
            </a:r>
          </a:p>
          <a:p>
            <a:pPr marL="0" indent="0">
              <a:buNone/>
            </a:pPr>
            <a:r>
              <a:rPr lang="pt-BR" kern="1200" dirty="0">
                <a:cs typeface="Calibri Light" panose="020F0302020204030204" pitchFamily="34" charset="0"/>
              </a:rPr>
              <a:t>efetuarem o devido tratamento.</a:t>
            </a: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6">
            <a:extLst>
              <a:ext uri="{FF2B5EF4-FFF2-40B4-BE49-F238E27FC236}">
                <a16:creationId xmlns:a16="http://schemas.microsoft.com/office/drawing/2014/main" id="{5D85A7A3-2575-405B-A94E-519271508A69}"/>
              </a:ext>
            </a:extLst>
          </p:cNvPr>
          <p:cNvPicPr>
            <a:picLocks noChangeAspect="1"/>
          </p:cNvPicPr>
          <p:nvPr/>
        </p:nvPicPr>
        <p:blipFill>
          <a:blip r:embed="rId2"/>
          <a:stretch>
            <a:fillRect/>
          </a:stretch>
        </p:blipFill>
        <p:spPr>
          <a:xfrm>
            <a:off x="2811513" y="4287962"/>
            <a:ext cx="2547317" cy="2153934"/>
          </a:xfrm>
          <a:prstGeom prst="rect">
            <a:avLst/>
          </a:prstGeom>
        </p:spPr>
      </p:pic>
    </p:spTree>
    <p:extLst>
      <p:ext uri="{BB962C8B-B14F-4D97-AF65-F5344CB8AC3E}">
        <p14:creationId xmlns:p14="http://schemas.microsoft.com/office/powerpoint/2010/main" val="3143929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Big Data - </a:t>
            </a:r>
            <a:r>
              <a:rPr lang="en-US" b="1" kern="1200" dirty="0" err="1">
                <a:cs typeface="Calibri Light" panose="020F0302020204030204" pitchFamily="34" charset="0"/>
              </a:rPr>
              <a:t>Características</a:t>
            </a:r>
            <a:endParaRPr lang="en-US"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Outros </a:t>
            </a:r>
            <a:r>
              <a:rPr lang="pt-BR" kern="1200" dirty="0" err="1">
                <a:cs typeface="Calibri Light" panose="020F0302020204030204" pitchFamily="34" charset="0"/>
              </a:rPr>
              <a:t>V’s</a:t>
            </a:r>
            <a:r>
              <a:rPr lang="pt-BR" kern="1200" dirty="0">
                <a:cs typeface="Calibri Light" panose="020F0302020204030204" pitchFamily="34" charset="0"/>
              </a:rPr>
              <a:t> do Big Data</a:t>
            </a:r>
          </a:p>
          <a:p>
            <a:pPr marL="0" indent="0">
              <a:buNone/>
            </a:pPr>
            <a:endParaRPr lang="pt-BR" b="1" kern="1200" dirty="0">
              <a:cs typeface="Calibri Light" panose="020F0302020204030204" pitchFamily="34" charset="0"/>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Picture 5">
            <a:extLst>
              <a:ext uri="{FF2B5EF4-FFF2-40B4-BE49-F238E27FC236}">
                <a16:creationId xmlns:a16="http://schemas.microsoft.com/office/drawing/2014/main" id="{638C33FD-C274-4342-99F5-341223CB5BF6}"/>
              </a:ext>
            </a:extLst>
          </p:cNvPr>
          <p:cNvPicPr>
            <a:picLocks noChangeAspect="1"/>
          </p:cNvPicPr>
          <p:nvPr/>
        </p:nvPicPr>
        <p:blipFill>
          <a:blip r:embed="rId2"/>
          <a:stretch>
            <a:fillRect/>
          </a:stretch>
        </p:blipFill>
        <p:spPr>
          <a:xfrm>
            <a:off x="2362200" y="2645495"/>
            <a:ext cx="3551196" cy="3321765"/>
          </a:xfrm>
          <a:prstGeom prst="rect">
            <a:avLst/>
          </a:prstGeom>
        </p:spPr>
      </p:pic>
    </p:spTree>
    <p:extLst>
      <p:ext uri="{BB962C8B-B14F-4D97-AF65-F5344CB8AC3E}">
        <p14:creationId xmlns:p14="http://schemas.microsoft.com/office/powerpoint/2010/main" val="2194627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Data Lakes</a:t>
            </a:r>
          </a:p>
          <a:p>
            <a:pPr marL="0" indent="0">
              <a:buNone/>
            </a:pPr>
            <a:endParaRPr lang="pt-BR" kern="1200" dirty="0">
              <a:cs typeface="Calibri Light" panose="020F0302020204030204" pitchFamily="34" charset="0"/>
            </a:endParaRPr>
          </a:p>
          <a:p>
            <a:pPr marL="0" indent="0">
              <a:buNone/>
            </a:pPr>
            <a:endParaRPr lang="pt-BR" kern="1200" dirty="0">
              <a:cs typeface="Calibri Light" panose="020F0302020204030204" pitchFamily="34" charset="0"/>
            </a:endParaRPr>
          </a:p>
          <a:p>
            <a:pPr marL="0" indent="0">
              <a:buNone/>
            </a:pPr>
            <a:endParaRPr lang="pt-BR" kern="1200" dirty="0">
              <a:cs typeface="Calibri Light" panose="020F0302020204030204" pitchFamily="34" charset="0"/>
            </a:endParaRPr>
          </a:p>
          <a:p>
            <a:pPr marL="0" indent="0">
              <a:buNone/>
            </a:pPr>
            <a:r>
              <a:rPr lang="pt-BR" b="1" kern="1200" dirty="0">
                <a:cs typeface="Calibri Light" panose="020F0302020204030204" pitchFamily="34" charset="0"/>
              </a:rPr>
              <a:t>IBM</a:t>
            </a:r>
            <a:r>
              <a:rPr lang="pt-BR" kern="1200" dirty="0">
                <a:cs typeface="Calibri Light" panose="020F0302020204030204" pitchFamily="34" charset="0"/>
              </a:rPr>
              <a:t> - Os data </a:t>
            </a:r>
            <a:r>
              <a:rPr lang="pt-BR" kern="1200" dirty="0" err="1">
                <a:cs typeface="Calibri Light" panose="020F0302020204030204" pitchFamily="34" charset="0"/>
              </a:rPr>
              <a:t>lakes</a:t>
            </a:r>
            <a:r>
              <a:rPr lang="pt-BR" kern="1200" dirty="0">
                <a:cs typeface="Calibri Light" panose="020F0302020204030204" pitchFamily="34" charset="0"/>
              </a:rPr>
              <a:t> são soluções de gerenciamento de dados híbridos de nova geração que podem atender aos grandes desafios de dados e impulsionar novos níveis de análise em tempo real. Seu ambiente altamente escalável suporta volumes de dados extremamente grandes, aceitando dados em seu formato nativo de uma variedade de origens de dados. </a:t>
            </a:r>
          </a:p>
          <a:p>
            <a:pPr marL="0" indent="0">
              <a:buNone/>
            </a:pPr>
            <a:endParaRPr lang="pt-BR" kern="1200" dirty="0">
              <a:cs typeface="Calibri Light" panose="020F0302020204030204" pitchFamily="34" charset="0"/>
            </a:endParaRPr>
          </a:p>
          <a:p>
            <a:pPr marL="0" indent="0">
              <a:buNone/>
            </a:pPr>
            <a:r>
              <a:rPr lang="pt-BR" kern="1200" dirty="0">
                <a:cs typeface="Calibri Light" panose="020F0302020204030204" pitchFamily="34" charset="0"/>
              </a:rPr>
              <a:t>Como um complemento de seu data </a:t>
            </a:r>
            <a:r>
              <a:rPr lang="pt-BR" kern="1200" dirty="0" err="1">
                <a:cs typeface="Calibri Light" panose="020F0302020204030204" pitchFamily="34" charset="0"/>
              </a:rPr>
              <a:t>warehouse</a:t>
            </a:r>
            <a:r>
              <a:rPr lang="pt-BR" kern="1200" dirty="0">
                <a:cs typeface="Calibri Light" panose="020F0302020204030204" pitchFamily="34" charset="0"/>
              </a:rPr>
              <a:t>, eles fornecem o modelo para o </a:t>
            </a:r>
            <a:r>
              <a:rPr lang="pt-BR" kern="1200" dirty="0" err="1">
                <a:cs typeface="Calibri Light" panose="020F0302020204030204" pitchFamily="34" charset="0"/>
              </a:rPr>
              <a:t>machine</a:t>
            </a:r>
            <a:r>
              <a:rPr lang="pt-BR" kern="1200" dirty="0">
                <a:cs typeface="Calibri Light" panose="020F0302020204030204" pitchFamily="34" charset="0"/>
              </a:rPr>
              <a:t> </a:t>
            </a:r>
            <a:r>
              <a:rPr lang="pt-BR" kern="1200" dirty="0" err="1">
                <a:cs typeface="Calibri Light" panose="020F0302020204030204" pitchFamily="34" charset="0"/>
              </a:rPr>
              <a:t>learning</a:t>
            </a:r>
            <a:r>
              <a:rPr lang="pt-BR" kern="1200" dirty="0">
                <a:cs typeface="Calibri Light" panose="020F0302020204030204" pitchFamily="34" charset="0"/>
              </a:rPr>
              <a:t> e análises avançadas em tempo real em um ambiente colaborativo.</a:t>
            </a:r>
          </a:p>
          <a:p>
            <a:endParaRPr lang="pt-BR" b="1" kern="1200" dirty="0">
              <a:cs typeface="Calibri Light" panose="020F0302020204030204" pitchFamily="34" charset="0"/>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8" name="Picture Placeholder 5">
            <a:extLst>
              <a:ext uri="{FF2B5EF4-FFF2-40B4-BE49-F238E27FC236}">
                <a16:creationId xmlns:a16="http://schemas.microsoft.com/office/drawing/2014/main" id="{4F63253A-099F-461F-A796-8903B7F438B6}"/>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1669483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Data Lakes</a:t>
            </a:r>
          </a:p>
          <a:p>
            <a:pPr marL="0" indent="0">
              <a:buNone/>
            </a:pPr>
            <a:endParaRPr lang="pt-BR"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pPr marL="0" indent="0">
              <a:buNone/>
            </a:pPr>
            <a:r>
              <a:rPr lang="pt-BR" b="1" kern="1200" dirty="0">
                <a:cs typeface="Calibri Light" panose="020F0302020204030204" pitchFamily="34" charset="0"/>
              </a:rPr>
              <a:t>AWS </a:t>
            </a:r>
            <a:r>
              <a:rPr lang="pt-BR" kern="1200" dirty="0">
                <a:cs typeface="Calibri Light" panose="020F0302020204030204" pitchFamily="34" charset="0"/>
              </a:rPr>
              <a:t>- Um data </a:t>
            </a:r>
            <a:r>
              <a:rPr lang="pt-BR" kern="1200" dirty="0" err="1">
                <a:cs typeface="Calibri Light" panose="020F0302020204030204" pitchFamily="34" charset="0"/>
              </a:rPr>
              <a:t>lake</a:t>
            </a:r>
            <a:r>
              <a:rPr lang="pt-BR" kern="1200" dirty="0">
                <a:cs typeface="Calibri Light" panose="020F0302020204030204" pitchFamily="34" charset="0"/>
              </a:rPr>
              <a:t> é um repositório centralizado que permite armazenar todos os seus dados estruturados e não estruturados em qualquer escala. Você pode armazenar seus dados como estão, sem precisar primeiro estruturá-los e executar diferentes tipos de análise, desde painéis e visualizações até processamento de big data, análise em tempo real e aprendizado de máquina para orientar melhores decisões.</a:t>
            </a:r>
          </a:p>
          <a:p>
            <a:endParaRPr lang="pt-BR" b="1" kern="1200" dirty="0">
              <a:cs typeface="Calibri Light" panose="020F0302020204030204" pitchFamily="34" charset="0"/>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37A7DDD0-B0BB-4680-91D4-20EC462C9583}"/>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3869685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a:xfrm>
            <a:off x="323602" y="914400"/>
            <a:ext cx="8496870" cy="5544616"/>
          </a:xfrm>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Implementação</a:t>
            </a:r>
            <a:r>
              <a:rPr lang="en-US" b="1" kern="1200" dirty="0">
                <a:cs typeface="Calibri Light" panose="020F0302020204030204" pitchFamily="34" charset="0"/>
              </a:rPr>
              <a:t> de um Data Lakes </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r>
              <a:rPr lang="pt-BR" kern="1200" dirty="0">
                <a:cs typeface="Calibri Light" panose="020F0302020204030204" pitchFamily="34" charset="0"/>
              </a:rPr>
              <a:t>O projeto Apache™ </a:t>
            </a:r>
            <a:r>
              <a:rPr lang="pt-BR" kern="1200" dirty="0" err="1">
                <a:cs typeface="Calibri Light" panose="020F0302020204030204" pitchFamily="34" charset="0"/>
              </a:rPr>
              <a:t>Hadoop</a:t>
            </a:r>
            <a:r>
              <a:rPr lang="pt-BR" kern="1200" dirty="0">
                <a:cs typeface="Calibri Light" panose="020F0302020204030204" pitchFamily="34" charset="0"/>
              </a:rPr>
              <a:t>® desenvolve software de código aberto para computação distribuída confiável, escalável.</a:t>
            </a:r>
          </a:p>
          <a:p>
            <a:pPr marL="0" indent="0">
              <a:buNone/>
            </a:pPr>
            <a:endParaRPr lang="pt-BR" b="1" kern="1200" dirty="0">
              <a:cs typeface="Calibri Light" panose="020F0302020204030204" pitchFamily="34" charset="0"/>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5">
            <a:extLst>
              <a:ext uri="{FF2B5EF4-FFF2-40B4-BE49-F238E27FC236}">
                <a16:creationId xmlns:a16="http://schemas.microsoft.com/office/drawing/2014/main" id="{634F8E07-E4FC-43E0-A653-508D1BBCD9EA}"/>
              </a:ext>
            </a:extLst>
          </p:cNvPr>
          <p:cNvPicPr>
            <a:picLocks noChangeAspect="1"/>
          </p:cNvPicPr>
          <p:nvPr/>
        </p:nvPicPr>
        <p:blipFill>
          <a:blip r:embed="rId2"/>
          <a:stretch>
            <a:fillRect/>
          </a:stretch>
        </p:blipFill>
        <p:spPr>
          <a:xfrm>
            <a:off x="2701978" y="3090862"/>
            <a:ext cx="2676525" cy="676275"/>
          </a:xfrm>
          <a:prstGeom prst="rect">
            <a:avLst/>
          </a:prstGeom>
        </p:spPr>
      </p:pic>
    </p:spTree>
    <p:extLst>
      <p:ext uri="{BB962C8B-B14F-4D97-AF65-F5344CB8AC3E}">
        <p14:creationId xmlns:p14="http://schemas.microsoft.com/office/powerpoint/2010/main" val="700005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Implementação</a:t>
            </a:r>
            <a:r>
              <a:rPr lang="en-US" b="1" kern="1200" dirty="0">
                <a:cs typeface="Calibri Light" panose="020F0302020204030204" pitchFamily="34" charset="0"/>
              </a:rPr>
              <a:t> de um Data Lakes </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r>
              <a:rPr lang="pt-BR" kern="1200" dirty="0">
                <a:cs typeface="Calibri Light" panose="020F0302020204030204" pitchFamily="34" charset="0"/>
              </a:rPr>
              <a:t>O projeto Apache™ </a:t>
            </a:r>
            <a:r>
              <a:rPr lang="pt-BR" kern="1200" dirty="0" err="1">
                <a:cs typeface="Calibri Light" panose="020F0302020204030204" pitchFamily="34" charset="0"/>
              </a:rPr>
              <a:t>Hadoop</a:t>
            </a:r>
            <a:r>
              <a:rPr lang="pt-BR" kern="1200" dirty="0">
                <a:cs typeface="Calibri Light" panose="020F0302020204030204" pitchFamily="34" charset="0"/>
              </a:rPr>
              <a:t>® desenvolve software de código aberto para computação Simples: Ele foi projetado para escalar de servidores únicos para milhares de máquinas, cada uma oferecendo computação e armazenamento locais. Em vez de depender de hardware para fornecer alta disponibilidade, a própria biblioteca foi projetada para detectar e lidar com falhas na camada de aplicação, fornecendo um serviço altamente disponível em um cluster de computadores, cada um dos quais pode estar propenso a falhas.</a:t>
            </a: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5">
            <a:extLst>
              <a:ext uri="{FF2B5EF4-FFF2-40B4-BE49-F238E27FC236}">
                <a16:creationId xmlns:a16="http://schemas.microsoft.com/office/drawing/2014/main" id="{634F8E07-E4FC-43E0-A653-508D1BBCD9EA}"/>
              </a:ext>
            </a:extLst>
          </p:cNvPr>
          <p:cNvPicPr>
            <a:picLocks noChangeAspect="1"/>
          </p:cNvPicPr>
          <p:nvPr/>
        </p:nvPicPr>
        <p:blipFill>
          <a:blip r:embed="rId2"/>
          <a:stretch>
            <a:fillRect/>
          </a:stretch>
        </p:blipFill>
        <p:spPr>
          <a:xfrm>
            <a:off x="2701978" y="3090862"/>
            <a:ext cx="2676525" cy="676275"/>
          </a:xfrm>
          <a:prstGeom prst="rect">
            <a:avLst/>
          </a:prstGeom>
        </p:spPr>
      </p:pic>
    </p:spTree>
    <p:extLst>
      <p:ext uri="{BB962C8B-B14F-4D97-AF65-F5344CB8AC3E}">
        <p14:creationId xmlns:p14="http://schemas.microsoft.com/office/powerpoint/2010/main" val="98150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Big Data</a:t>
            </a:r>
          </a:p>
        </p:txBody>
      </p:sp>
      <p:sp>
        <p:nvSpPr>
          <p:cNvPr id="11" name="Espaço Reservado para Conteúdo 10"/>
          <p:cNvSpPr>
            <a:spLocks noGrp="1"/>
          </p:cNvSpPr>
          <p:nvPr>
            <p:ph sz="quarter" idx="10"/>
          </p:nvPr>
        </p:nvSpPr>
        <p:spPr/>
        <p:txBody>
          <a:bodyPr/>
          <a:lstStyle/>
          <a:p>
            <a:pPr marL="0" indent="0">
              <a:buNone/>
            </a:pPr>
            <a:endParaRPr lang="pt-BR" dirty="0"/>
          </a:p>
          <a:p>
            <a:pPr marL="0" indent="0">
              <a:buNone/>
            </a:pPr>
            <a:r>
              <a:rPr lang="en-US" b="1" dirty="0"/>
              <a:t>VISÃO GERAL SOBRE O BIG DATA </a:t>
            </a:r>
          </a:p>
          <a:p>
            <a:pPr marL="0" indent="0">
              <a:buNone/>
            </a:pPr>
            <a:endParaRPr lang="en-US" b="1" dirty="0"/>
          </a:p>
          <a:p>
            <a:pPr marL="0" indent="0">
              <a:buNone/>
            </a:pPr>
            <a:endParaRPr lang="en-US" b="1" dirty="0"/>
          </a:p>
          <a:p>
            <a:pPr marL="0" indent="0">
              <a:buNone/>
            </a:pPr>
            <a:r>
              <a:rPr lang="en-US" b="1" dirty="0" err="1"/>
              <a:t>Objetivo</a:t>
            </a:r>
            <a:r>
              <a:rPr lang="en-US" b="1" dirty="0"/>
              <a:t> de </a:t>
            </a:r>
            <a:r>
              <a:rPr lang="en-US" b="1" dirty="0" err="1"/>
              <a:t>Contextualização</a:t>
            </a:r>
            <a:endParaRPr lang="pt-BR" dirty="0"/>
          </a:p>
          <a:p>
            <a:pPr marL="457200" lvl="1" indent="0">
              <a:buNone/>
            </a:pPr>
            <a:endParaRPr lang="pt-BR" dirty="0"/>
          </a:p>
          <a:p>
            <a:pPr marL="457200" lvl="1" indent="0">
              <a:buNone/>
            </a:pPr>
            <a:endParaRPr lang="pt-BR" dirty="0"/>
          </a:p>
          <a:p>
            <a:pPr marL="514350" indent="-514350">
              <a:buAutoNum type="arabicPeriod"/>
            </a:pPr>
            <a:r>
              <a:rPr lang="en-US" dirty="0"/>
              <a:t>SGBD e SQL</a:t>
            </a:r>
          </a:p>
          <a:p>
            <a:pPr marL="514350" indent="-514350">
              <a:buFontTx/>
              <a:buAutoNum type="arabicPeriod"/>
            </a:pPr>
            <a:r>
              <a:rPr lang="en-US" dirty="0" err="1"/>
              <a:t>Dashboads</a:t>
            </a:r>
            <a:endParaRPr lang="en-US" dirty="0"/>
          </a:p>
          <a:p>
            <a:pPr marL="514350" indent="-514350">
              <a:buFontTx/>
              <a:buAutoNum type="arabicPeriod"/>
            </a:pPr>
            <a:r>
              <a:rPr lang="en-US" dirty="0"/>
              <a:t>Big Data</a:t>
            </a:r>
          </a:p>
          <a:p>
            <a:pPr marL="514350" indent="-514350">
              <a:buFontTx/>
              <a:buAutoNum type="arabicPeriod"/>
            </a:pPr>
            <a:endParaRPr lang="en-US" dirty="0"/>
          </a:p>
          <a:p>
            <a:pPr marL="0" indent="0">
              <a:buNone/>
            </a:pPr>
            <a:endParaRPr lang="en-US" dirty="0"/>
          </a:p>
          <a:p>
            <a:pPr marL="0" indent="0">
              <a:buNone/>
            </a:pPr>
            <a:r>
              <a:rPr lang="en-US" dirty="0"/>
              <a:t>	</a:t>
            </a:r>
            <a:r>
              <a:rPr lang="en-US" b="1" dirty="0"/>
              <a:t>     </a:t>
            </a:r>
            <a:r>
              <a:rPr lang="en-US" b="1" dirty="0" err="1"/>
              <a:t>Resumo</a:t>
            </a:r>
            <a:r>
              <a:rPr lang="en-US" b="1" dirty="0"/>
              <a:t>:</a:t>
            </a:r>
          </a:p>
          <a:p>
            <a:pPr marL="0" indent="0">
              <a:buNone/>
            </a:pPr>
            <a:r>
              <a:rPr lang="en-US" dirty="0" err="1"/>
              <a:t>Mais</a:t>
            </a:r>
            <a:r>
              <a:rPr lang="en-US" dirty="0"/>
              <a:t> que </a:t>
            </a:r>
            <a:r>
              <a:rPr lang="en-US" dirty="0" err="1"/>
              <a:t>aprender</a:t>
            </a:r>
            <a:r>
              <a:rPr lang="en-US" dirty="0"/>
              <a:t> SQL / </a:t>
            </a:r>
            <a:r>
              <a:rPr lang="en-US" dirty="0" err="1"/>
              <a:t>Visualização</a:t>
            </a:r>
            <a:r>
              <a:rPr lang="en-US" dirty="0"/>
              <a:t>,</a:t>
            </a:r>
          </a:p>
          <a:p>
            <a:pPr marL="0" indent="0">
              <a:buNone/>
            </a:pPr>
            <a:endParaRPr lang="en-US" dirty="0"/>
          </a:p>
          <a:p>
            <a:pPr marL="0" indent="0">
              <a:buNone/>
            </a:pPr>
            <a:r>
              <a:rPr lang="en-US" dirty="0"/>
              <a:t>	    </a:t>
            </a:r>
            <a:r>
              <a:rPr lang="en-US" b="1" dirty="0" err="1"/>
              <a:t>Teremos</a:t>
            </a:r>
            <a:r>
              <a:rPr lang="en-US" b="1" dirty="0"/>
              <a:t>:</a:t>
            </a:r>
            <a:r>
              <a:rPr lang="en-US" dirty="0"/>
              <a:t> </a:t>
            </a:r>
          </a:p>
          <a:p>
            <a:pPr marL="0" indent="0">
              <a:buNone/>
            </a:pPr>
            <a:r>
              <a:rPr lang="en-US" dirty="0"/>
              <a:t>A </a:t>
            </a:r>
            <a:r>
              <a:rPr lang="en-US" dirty="0" err="1"/>
              <a:t>visão</a:t>
            </a:r>
            <a:r>
              <a:rPr lang="en-US" dirty="0"/>
              <a:t> 360° do </a:t>
            </a:r>
            <a:r>
              <a:rPr lang="en-US" dirty="0" err="1"/>
              <a:t>Ambiente</a:t>
            </a:r>
            <a:r>
              <a:rPr lang="en-US" dirty="0"/>
              <a:t> Analytics</a:t>
            </a:r>
          </a:p>
        </p:txBody>
      </p:sp>
      <p:pic>
        <p:nvPicPr>
          <p:cNvPr id="4" name="Picture Placeholder 5">
            <a:extLst>
              <a:ext uri="{FF2B5EF4-FFF2-40B4-BE49-F238E27FC236}">
                <a16:creationId xmlns:a16="http://schemas.microsoft.com/office/drawing/2014/main" id="{A244F7F7-9445-4B66-9CF2-6634F63C1934}"/>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4572000" y="1780732"/>
            <a:ext cx="4010468" cy="4010468"/>
          </a:xfrm>
          <a:prstGeom prst="rect">
            <a:avLst/>
          </a:prstGeom>
        </p:spPr>
      </p:pic>
    </p:spTree>
    <p:extLst>
      <p:ext uri="{BB962C8B-B14F-4D97-AF65-F5344CB8AC3E}">
        <p14:creationId xmlns:p14="http://schemas.microsoft.com/office/powerpoint/2010/main" val="4282679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Implementação</a:t>
            </a:r>
            <a:r>
              <a:rPr lang="en-US" b="1" kern="1200" dirty="0">
                <a:cs typeface="Calibri Light" panose="020F0302020204030204" pitchFamily="34" charset="0"/>
              </a:rPr>
              <a:t> de um Data Lakes - On </a:t>
            </a:r>
            <a:r>
              <a:rPr lang="en-US" b="1" kern="1200" dirty="0" err="1">
                <a:cs typeface="Calibri Light" panose="020F0302020204030204" pitchFamily="34" charset="0"/>
              </a:rPr>
              <a:t>Premisse</a:t>
            </a:r>
            <a:endParaRPr lang="en-US" b="1" kern="1200" dirty="0">
              <a:cs typeface="Calibri Light" panose="020F0302020204030204" pitchFamily="34" charset="0"/>
            </a:endParaRP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p>
          <a:p>
            <a:pPr marL="0" indent="0">
              <a:buNone/>
            </a:pPr>
            <a:r>
              <a:rPr lang="pt-BR" kern="1200" dirty="0">
                <a:cs typeface="Calibri Light" panose="020F0302020204030204" pitchFamily="34" charset="0"/>
              </a:rPr>
              <a:t>Possui várias funções para gerenciamento de recursos do Cluster, armazenamento e processamento de dados</a:t>
            </a:r>
          </a:p>
          <a:p>
            <a:pPr marL="0" indent="0">
              <a:buNone/>
            </a:pPr>
            <a:endParaRPr lang="pt-BR" b="1" kern="1200" dirty="0">
              <a:cs typeface="Calibri Light" panose="020F0302020204030204" pitchFamily="34" charset="0"/>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5">
            <a:extLst>
              <a:ext uri="{FF2B5EF4-FFF2-40B4-BE49-F238E27FC236}">
                <a16:creationId xmlns:a16="http://schemas.microsoft.com/office/drawing/2014/main" id="{634F8E07-E4FC-43E0-A653-508D1BBCD9EA}"/>
              </a:ext>
            </a:extLst>
          </p:cNvPr>
          <p:cNvPicPr>
            <a:picLocks noChangeAspect="1"/>
          </p:cNvPicPr>
          <p:nvPr/>
        </p:nvPicPr>
        <p:blipFill>
          <a:blip r:embed="rId2"/>
          <a:stretch>
            <a:fillRect/>
          </a:stretch>
        </p:blipFill>
        <p:spPr>
          <a:xfrm>
            <a:off x="2701978" y="3090862"/>
            <a:ext cx="2676525" cy="676275"/>
          </a:xfrm>
          <a:prstGeom prst="rect">
            <a:avLst/>
          </a:prstGeom>
        </p:spPr>
      </p:pic>
    </p:spTree>
    <p:extLst>
      <p:ext uri="{BB962C8B-B14F-4D97-AF65-F5344CB8AC3E}">
        <p14:creationId xmlns:p14="http://schemas.microsoft.com/office/powerpoint/2010/main" val="3795188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Implementação</a:t>
            </a:r>
            <a:r>
              <a:rPr lang="en-US" b="1" kern="1200" dirty="0">
                <a:cs typeface="Calibri Light" panose="020F0302020204030204" pitchFamily="34" charset="0"/>
              </a:rPr>
              <a:t> de um Data Lakes </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r>
              <a:rPr lang="pt-BR" b="1" kern="1200" dirty="0">
                <a:cs typeface="Calibri Light" panose="020F0302020204030204" pitchFamily="34" charset="0"/>
              </a:rPr>
              <a:t>Armazenamento no </a:t>
            </a:r>
            <a:r>
              <a:rPr lang="pt-BR" b="1" kern="1200" dirty="0" err="1">
                <a:cs typeface="Calibri Light" panose="020F0302020204030204" pitchFamily="34" charset="0"/>
              </a:rPr>
              <a:t>Hadoop</a:t>
            </a:r>
            <a:endParaRPr lang="pt-BR"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Para armazenamento, possui o HDFS </a:t>
            </a:r>
            <a:r>
              <a:rPr lang="pt-BR" kern="1200" dirty="0" err="1">
                <a:cs typeface="Calibri Light" panose="020F0302020204030204" pitchFamily="34" charset="0"/>
              </a:rPr>
              <a:t>Hadoop</a:t>
            </a:r>
            <a:r>
              <a:rPr lang="pt-BR" kern="1200" dirty="0">
                <a:cs typeface="Calibri Light" panose="020F0302020204030204" pitchFamily="34" charset="0"/>
              </a:rPr>
              <a:t> </a:t>
            </a:r>
            <a:r>
              <a:rPr lang="pt-BR" kern="1200" dirty="0" err="1">
                <a:cs typeface="Calibri Light" panose="020F0302020204030204" pitchFamily="34" charset="0"/>
              </a:rPr>
              <a:t>Distributed</a:t>
            </a:r>
            <a:r>
              <a:rPr lang="pt-BR" kern="1200" dirty="0">
                <a:cs typeface="Calibri Light" panose="020F0302020204030204" pitchFamily="34" charset="0"/>
              </a:rPr>
              <a:t> File System (HDFS),</a:t>
            </a:r>
          </a:p>
          <a:p>
            <a:pPr marL="0" indent="0">
              <a:buNone/>
            </a:pPr>
            <a:r>
              <a:rPr lang="pt-BR" kern="1200" dirty="0">
                <a:cs typeface="Calibri Light" panose="020F0302020204030204" pitchFamily="34" charset="0"/>
              </a:rPr>
              <a:t>um sistema escalável baseado em Java que armazena dados em diversas </a:t>
            </a:r>
          </a:p>
          <a:p>
            <a:pPr marL="0" indent="0">
              <a:buNone/>
            </a:pPr>
            <a:r>
              <a:rPr lang="pt-BR" kern="1200" dirty="0">
                <a:cs typeface="Calibri Light" panose="020F0302020204030204" pitchFamily="34" charset="0"/>
              </a:rPr>
              <a:t>máquinas.  É responsável pelo armazenamento distribuído e pela </a:t>
            </a:r>
          </a:p>
          <a:p>
            <a:pPr marL="0" indent="0">
              <a:buNone/>
            </a:pPr>
            <a:r>
              <a:rPr lang="pt-BR" kern="1200" dirty="0" err="1">
                <a:cs typeface="Calibri Light" panose="020F0302020204030204" pitchFamily="34" charset="0"/>
              </a:rPr>
              <a:t>clusterização</a:t>
            </a:r>
            <a:r>
              <a:rPr lang="pt-BR" kern="1200" dirty="0">
                <a:cs typeface="Calibri Light" panose="020F0302020204030204" pitchFamily="34" charset="0"/>
              </a:rPr>
              <a:t> de computadores que suportarão a guarda dos dados, </a:t>
            </a:r>
          </a:p>
          <a:p>
            <a:pPr marL="0" indent="0">
              <a:buNone/>
            </a:pPr>
            <a:r>
              <a:rPr lang="pt-BR" kern="1200" dirty="0">
                <a:cs typeface="Calibri Light" panose="020F0302020204030204" pitchFamily="34" charset="0"/>
              </a:rPr>
              <a:t>utilizando grandes blocos de memória. Esse sistema gerencia o </a:t>
            </a:r>
          </a:p>
          <a:p>
            <a:pPr marL="0" indent="0">
              <a:buNone/>
            </a:pPr>
            <a:r>
              <a:rPr lang="pt-BR" kern="1200" dirty="0">
                <a:cs typeface="Calibri Light" panose="020F0302020204030204" pitchFamily="34" charset="0"/>
              </a:rPr>
              <a:t>disco das máquinas, além de servir para a leitura e a gravação dos dados</a:t>
            </a: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5">
            <a:extLst>
              <a:ext uri="{FF2B5EF4-FFF2-40B4-BE49-F238E27FC236}">
                <a16:creationId xmlns:a16="http://schemas.microsoft.com/office/drawing/2014/main" id="{634F8E07-E4FC-43E0-A653-508D1BBCD9EA}"/>
              </a:ext>
            </a:extLst>
          </p:cNvPr>
          <p:cNvPicPr>
            <a:picLocks noChangeAspect="1"/>
          </p:cNvPicPr>
          <p:nvPr/>
        </p:nvPicPr>
        <p:blipFill>
          <a:blip r:embed="rId2"/>
          <a:stretch>
            <a:fillRect/>
          </a:stretch>
        </p:blipFill>
        <p:spPr>
          <a:xfrm>
            <a:off x="2701978" y="3090862"/>
            <a:ext cx="2676525" cy="676275"/>
          </a:xfrm>
          <a:prstGeom prst="rect">
            <a:avLst/>
          </a:prstGeom>
        </p:spPr>
      </p:pic>
      <p:pic>
        <p:nvPicPr>
          <p:cNvPr id="5" name="Picture 10">
            <a:extLst>
              <a:ext uri="{FF2B5EF4-FFF2-40B4-BE49-F238E27FC236}">
                <a16:creationId xmlns:a16="http://schemas.microsoft.com/office/drawing/2014/main" id="{5E5AD8AB-E22D-4BC1-994D-4FBA32D19C87}"/>
              </a:ext>
            </a:extLst>
          </p:cNvPr>
          <p:cNvPicPr>
            <a:picLocks noChangeAspect="1"/>
          </p:cNvPicPr>
          <p:nvPr/>
        </p:nvPicPr>
        <p:blipFill>
          <a:blip r:embed="rId3"/>
          <a:stretch>
            <a:fillRect/>
          </a:stretch>
        </p:blipFill>
        <p:spPr>
          <a:xfrm>
            <a:off x="6781800" y="1981199"/>
            <a:ext cx="1809750" cy="2219325"/>
          </a:xfrm>
          <a:prstGeom prst="rect">
            <a:avLst/>
          </a:prstGeom>
        </p:spPr>
      </p:pic>
    </p:spTree>
    <p:extLst>
      <p:ext uri="{BB962C8B-B14F-4D97-AF65-F5344CB8AC3E}">
        <p14:creationId xmlns:p14="http://schemas.microsoft.com/office/powerpoint/2010/main" val="3607260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Implementação</a:t>
            </a:r>
            <a:r>
              <a:rPr lang="en-US" b="1" kern="1200" dirty="0">
                <a:cs typeface="Calibri Light" panose="020F0302020204030204" pitchFamily="34" charset="0"/>
              </a:rPr>
              <a:t> de um Data Lakes </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r>
              <a:rPr lang="pt-BR" b="1" kern="1200" dirty="0">
                <a:cs typeface="Calibri Light" panose="020F0302020204030204" pitchFamily="34" charset="0"/>
              </a:rPr>
              <a:t>Processamento no </a:t>
            </a:r>
            <a:r>
              <a:rPr lang="pt-BR" b="1" kern="1200" dirty="0" err="1">
                <a:cs typeface="Calibri Light" panose="020F0302020204030204" pitchFamily="34" charset="0"/>
              </a:rPr>
              <a:t>Hadoop</a:t>
            </a:r>
            <a:endParaRPr lang="pt-BR" b="1" kern="1200" dirty="0">
              <a:cs typeface="Calibri Light" panose="020F0302020204030204" pitchFamily="34" charset="0"/>
            </a:endParaRPr>
          </a:p>
          <a:p>
            <a:pPr marL="0" indent="0">
              <a:buNone/>
            </a:pPr>
            <a:endParaRPr lang="pt-BR" b="1" kern="1200" dirty="0">
              <a:cs typeface="Calibri Light" panose="020F0302020204030204" pitchFamily="34" charset="0"/>
            </a:endParaRPr>
          </a:p>
          <a:p>
            <a:pPr marL="0" indent="0">
              <a:buNone/>
            </a:pPr>
            <a:r>
              <a:rPr lang="pt-BR" kern="1200" dirty="0">
                <a:cs typeface="Calibri Light" panose="020F0302020204030204" pitchFamily="34" charset="0"/>
              </a:rPr>
              <a:t>Para processamento, o </a:t>
            </a:r>
            <a:r>
              <a:rPr lang="pt-BR" kern="1200" dirty="0" err="1">
                <a:cs typeface="Calibri Light" panose="020F0302020204030204" pitchFamily="34" charset="0"/>
              </a:rPr>
              <a:t>Hadoop</a:t>
            </a:r>
            <a:r>
              <a:rPr lang="pt-BR" kern="1200" dirty="0">
                <a:cs typeface="Calibri Light" panose="020F0302020204030204" pitchFamily="34" charset="0"/>
              </a:rPr>
              <a:t> </a:t>
            </a:r>
            <a:r>
              <a:rPr lang="pt-BR" kern="1200" dirty="0" err="1">
                <a:cs typeface="Calibri Light" panose="020F0302020204030204" pitchFamily="34" charset="0"/>
              </a:rPr>
              <a:t>MapReduce</a:t>
            </a:r>
            <a:r>
              <a:rPr lang="pt-BR" kern="1200" dirty="0">
                <a:cs typeface="Calibri Light" panose="020F0302020204030204" pitchFamily="34" charset="0"/>
              </a:rPr>
              <a:t> permite o processamento paralelo </a:t>
            </a:r>
          </a:p>
          <a:p>
            <a:pPr marL="0" indent="0">
              <a:buNone/>
            </a:pPr>
            <a:r>
              <a:rPr lang="pt-BR" kern="1200" dirty="0">
                <a:cs typeface="Calibri Light" panose="020F0302020204030204" pitchFamily="34" charset="0"/>
              </a:rPr>
              <a:t>de grandes quantidades de dados. Ele divide um grande fragmento em </a:t>
            </a:r>
          </a:p>
          <a:p>
            <a:pPr marL="0" indent="0">
              <a:buNone/>
            </a:pPr>
            <a:r>
              <a:rPr lang="pt-BR" kern="1200" dirty="0">
                <a:cs typeface="Calibri Light" panose="020F0302020204030204" pitchFamily="34" charset="0"/>
              </a:rPr>
              <a:t>partes menores para serem processadas separadamente em diferentes </a:t>
            </a:r>
          </a:p>
          <a:p>
            <a:pPr marL="0" indent="0">
              <a:buNone/>
            </a:pPr>
            <a:r>
              <a:rPr lang="pt-BR" kern="1200" dirty="0">
                <a:cs typeface="Calibri Light" panose="020F0302020204030204" pitchFamily="34" charset="0"/>
              </a:rPr>
              <a:t>nós de dados e reúne automaticamente os resultados nos </a:t>
            </a:r>
          </a:p>
          <a:p>
            <a:pPr marL="0" indent="0">
              <a:buNone/>
            </a:pPr>
            <a:r>
              <a:rPr lang="pt-BR" kern="1200" dirty="0">
                <a:cs typeface="Calibri Light" panose="020F0302020204030204" pitchFamily="34" charset="0"/>
              </a:rPr>
              <a:t>vários nós para retornar um único resultado.</a:t>
            </a: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r>
              <a:rPr lang="pt-BR" sz="1400" dirty="0"/>
              <a:t>Fonte: UNECE </a:t>
            </a:r>
            <a:r>
              <a:rPr lang="pt-BR" sz="1400" dirty="0" err="1"/>
              <a:t>Statistics</a:t>
            </a:r>
            <a:r>
              <a:rPr lang="pt-BR" sz="1400" dirty="0"/>
              <a:t> wikis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5">
            <a:extLst>
              <a:ext uri="{FF2B5EF4-FFF2-40B4-BE49-F238E27FC236}">
                <a16:creationId xmlns:a16="http://schemas.microsoft.com/office/drawing/2014/main" id="{634F8E07-E4FC-43E0-A653-508D1BBCD9EA}"/>
              </a:ext>
            </a:extLst>
          </p:cNvPr>
          <p:cNvPicPr>
            <a:picLocks noChangeAspect="1"/>
          </p:cNvPicPr>
          <p:nvPr/>
        </p:nvPicPr>
        <p:blipFill>
          <a:blip r:embed="rId2"/>
          <a:stretch>
            <a:fillRect/>
          </a:stretch>
        </p:blipFill>
        <p:spPr>
          <a:xfrm>
            <a:off x="2701978" y="3090862"/>
            <a:ext cx="2676525" cy="676275"/>
          </a:xfrm>
          <a:prstGeom prst="rect">
            <a:avLst/>
          </a:prstGeom>
        </p:spPr>
      </p:pic>
      <p:pic>
        <p:nvPicPr>
          <p:cNvPr id="7" name="Picture 2">
            <a:extLst>
              <a:ext uri="{FF2B5EF4-FFF2-40B4-BE49-F238E27FC236}">
                <a16:creationId xmlns:a16="http://schemas.microsoft.com/office/drawing/2014/main" id="{DD0F84A1-096E-48C7-9C01-9C6CEC998590}"/>
              </a:ext>
            </a:extLst>
          </p:cNvPr>
          <p:cNvPicPr>
            <a:picLocks noChangeAspect="1"/>
          </p:cNvPicPr>
          <p:nvPr/>
        </p:nvPicPr>
        <p:blipFill>
          <a:blip r:embed="rId3"/>
          <a:stretch>
            <a:fillRect/>
          </a:stretch>
        </p:blipFill>
        <p:spPr>
          <a:xfrm>
            <a:off x="6477000" y="2019299"/>
            <a:ext cx="2143125" cy="2143125"/>
          </a:xfrm>
          <a:prstGeom prst="rect">
            <a:avLst/>
          </a:prstGeom>
        </p:spPr>
      </p:pic>
    </p:spTree>
    <p:extLst>
      <p:ext uri="{BB962C8B-B14F-4D97-AF65-F5344CB8AC3E}">
        <p14:creationId xmlns:p14="http://schemas.microsoft.com/office/powerpoint/2010/main" val="2047805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Ecossistema</a:t>
            </a:r>
            <a:r>
              <a:rPr lang="en-US" b="1" kern="1200" dirty="0">
                <a:cs typeface="Calibri Light" panose="020F0302020204030204" pitchFamily="34" charset="0"/>
              </a:rPr>
              <a:t> de um Data Lake com Hadoop</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8" name="Picture 10">
            <a:extLst>
              <a:ext uri="{FF2B5EF4-FFF2-40B4-BE49-F238E27FC236}">
                <a16:creationId xmlns:a16="http://schemas.microsoft.com/office/drawing/2014/main" id="{41228F45-78EF-4FAE-ADF8-FC45B15E61D7}"/>
              </a:ext>
            </a:extLst>
          </p:cNvPr>
          <p:cNvPicPr>
            <a:picLocks noChangeAspect="1"/>
          </p:cNvPicPr>
          <p:nvPr/>
        </p:nvPicPr>
        <p:blipFill>
          <a:blip r:embed="rId2"/>
          <a:stretch>
            <a:fillRect/>
          </a:stretch>
        </p:blipFill>
        <p:spPr>
          <a:xfrm>
            <a:off x="1586447" y="2637652"/>
            <a:ext cx="6714858" cy="3497687"/>
          </a:xfrm>
          <a:prstGeom prst="rect">
            <a:avLst/>
          </a:prstGeom>
        </p:spPr>
      </p:pic>
      <p:pic>
        <p:nvPicPr>
          <p:cNvPr id="9" name="Picture 15">
            <a:extLst>
              <a:ext uri="{FF2B5EF4-FFF2-40B4-BE49-F238E27FC236}">
                <a16:creationId xmlns:a16="http://schemas.microsoft.com/office/drawing/2014/main" id="{0732DCF5-B9D4-4939-A285-C808838B0A99}"/>
              </a:ext>
            </a:extLst>
          </p:cNvPr>
          <p:cNvPicPr>
            <a:picLocks noChangeAspect="1"/>
          </p:cNvPicPr>
          <p:nvPr/>
        </p:nvPicPr>
        <p:blipFill>
          <a:blip r:embed="rId3"/>
          <a:stretch>
            <a:fillRect/>
          </a:stretch>
        </p:blipFill>
        <p:spPr>
          <a:xfrm>
            <a:off x="338939" y="2614106"/>
            <a:ext cx="844140" cy="3558094"/>
          </a:xfrm>
          <a:prstGeom prst="rect">
            <a:avLst/>
          </a:prstGeom>
        </p:spPr>
      </p:pic>
    </p:spTree>
    <p:extLst>
      <p:ext uri="{BB962C8B-B14F-4D97-AF65-F5344CB8AC3E}">
        <p14:creationId xmlns:p14="http://schemas.microsoft.com/office/powerpoint/2010/main" val="1188922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Data Lakes </a:t>
            </a:r>
            <a:r>
              <a:rPr lang="en-US" b="1" kern="1200" dirty="0" err="1">
                <a:cs typeface="Calibri Light" panose="020F0302020204030204" pitchFamily="34" charset="0"/>
              </a:rPr>
              <a:t>em</a:t>
            </a:r>
            <a:r>
              <a:rPr lang="en-US" b="1" kern="1200" dirty="0">
                <a:cs typeface="Calibri Light" panose="020F0302020204030204" pitchFamily="34" charset="0"/>
              </a:rPr>
              <a:t> Cloud</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026" name="Picture 2" descr="Fundamentos do Google Cloud Platform | by Lucas Gertel | Medium">
            <a:extLst>
              <a:ext uri="{FF2B5EF4-FFF2-40B4-BE49-F238E27FC236}">
                <a16:creationId xmlns:a16="http://schemas.microsoft.com/office/drawing/2014/main" id="{E4ED8434-16C2-44A1-876F-4E0713792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44" y="3028322"/>
            <a:ext cx="27241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iços de computação em nuvem - Amazon Web Services (AWS)">
            <a:extLst>
              <a:ext uri="{FF2B5EF4-FFF2-40B4-BE49-F238E27FC236}">
                <a16:creationId xmlns:a16="http://schemas.microsoft.com/office/drawing/2014/main" id="{33519578-D61D-4BE9-BB72-B91F90AD9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5" y="32766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luções corporativas - Microsoft Azure | Cloud Computing | Office 365 |  Microsoft 365 | Amazon AWS | Google Cloud">
            <a:extLst>
              <a:ext uri="{FF2B5EF4-FFF2-40B4-BE49-F238E27FC236}">
                <a16:creationId xmlns:a16="http://schemas.microsoft.com/office/drawing/2014/main" id="{CB425D49-EA5F-4628-918E-B5B2288D3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422" y="3122837"/>
            <a:ext cx="2598523" cy="148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22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Arquitetura</a:t>
            </a:r>
            <a:r>
              <a:rPr lang="en-US" b="1" kern="1200" dirty="0">
                <a:cs typeface="Calibri Light" panose="020F0302020204030204" pitchFamily="34" charset="0"/>
              </a:rPr>
              <a:t> de um Data Lake (On </a:t>
            </a:r>
            <a:r>
              <a:rPr lang="en-US" b="1" kern="1200" dirty="0" err="1">
                <a:cs typeface="Calibri Light" panose="020F0302020204030204" pitchFamily="34" charset="0"/>
              </a:rPr>
              <a:t>Premisse</a:t>
            </a:r>
            <a:r>
              <a:rPr lang="en-US" b="1" kern="1200" dirty="0">
                <a:cs typeface="Calibri Light" panose="020F0302020204030204" pitchFamily="34" charset="0"/>
              </a:rPr>
              <a:t> </a:t>
            </a:r>
            <a:r>
              <a:rPr lang="en-US" b="1" kern="1200" dirty="0" err="1">
                <a:cs typeface="Calibri Light" panose="020F0302020204030204" pitchFamily="34" charset="0"/>
              </a:rPr>
              <a:t>ou</a:t>
            </a:r>
            <a:r>
              <a:rPr lang="en-US" b="1" kern="1200" dirty="0">
                <a:cs typeface="Calibri Light" panose="020F0302020204030204" pitchFamily="34" charset="0"/>
              </a:rPr>
              <a:t> Cloud)</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12">
            <a:extLst>
              <a:ext uri="{FF2B5EF4-FFF2-40B4-BE49-F238E27FC236}">
                <a16:creationId xmlns:a16="http://schemas.microsoft.com/office/drawing/2014/main" id="{9F8E7529-3D18-4994-B239-D0EA17C49FBD}"/>
              </a:ext>
            </a:extLst>
          </p:cNvPr>
          <p:cNvPicPr>
            <a:picLocks noChangeAspect="1"/>
          </p:cNvPicPr>
          <p:nvPr/>
        </p:nvPicPr>
        <p:blipFill>
          <a:blip r:embed="rId2"/>
          <a:stretch>
            <a:fillRect/>
          </a:stretch>
        </p:blipFill>
        <p:spPr>
          <a:xfrm>
            <a:off x="1068660" y="2548835"/>
            <a:ext cx="844140" cy="3558094"/>
          </a:xfrm>
          <a:prstGeom prst="rect">
            <a:avLst/>
          </a:prstGeom>
        </p:spPr>
      </p:pic>
      <p:sp>
        <p:nvSpPr>
          <p:cNvPr id="8" name="Right Brace 6">
            <a:extLst>
              <a:ext uri="{FF2B5EF4-FFF2-40B4-BE49-F238E27FC236}">
                <a16:creationId xmlns:a16="http://schemas.microsoft.com/office/drawing/2014/main" id="{019A3D7C-ECBE-4DC1-8C48-9B7B7D70CC14}"/>
              </a:ext>
            </a:extLst>
          </p:cNvPr>
          <p:cNvSpPr/>
          <p:nvPr/>
        </p:nvSpPr>
        <p:spPr>
          <a:xfrm rot="5400000">
            <a:off x="4646623" y="3518517"/>
            <a:ext cx="493852" cy="4232703"/>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pic>
        <p:nvPicPr>
          <p:cNvPr id="9" name="Picture 17">
            <a:extLst>
              <a:ext uri="{FF2B5EF4-FFF2-40B4-BE49-F238E27FC236}">
                <a16:creationId xmlns:a16="http://schemas.microsoft.com/office/drawing/2014/main" id="{3294B52E-2BDA-485C-A097-88002E489836}"/>
              </a:ext>
            </a:extLst>
          </p:cNvPr>
          <p:cNvPicPr>
            <a:picLocks noChangeAspect="1"/>
          </p:cNvPicPr>
          <p:nvPr/>
        </p:nvPicPr>
        <p:blipFill>
          <a:blip r:embed="rId3"/>
          <a:stretch>
            <a:fillRect/>
          </a:stretch>
        </p:blipFill>
        <p:spPr>
          <a:xfrm>
            <a:off x="2057400" y="2667000"/>
            <a:ext cx="5343525" cy="2819400"/>
          </a:xfrm>
          <a:prstGeom prst="rect">
            <a:avLst/>
          </a:prstGeom>
        </p:spPr>
      </p:pic>
      <p:sp>
        <p:nvSpPr>
          <p:cNvPr id="10" name="TextBox 18">
            <a:extLst>
              <a:ext uri="{FF2B5EF4-FFF2-40B4-BE49-F238E27FC236}">
                <a16:creationId xmlns:a16="http://schemas.microsoft.com/office/drawing/2014/main" id="{21F49C59-A0EA-4DB5-AE2F-3919377542C6}"/>
              </a:ext>
            </a:extLst>
          </p:cNvPr>
          <p:cNvSpPr txBox="1"/>
          <p:nvPr/>
        </p:nvSpPr>
        <p:spPr>
          <a:xfrm>
            <a:off x="4025193" y="5895201"/>
            <a:ext cx="1156407" cy="276999"/>
          </a:xfrm>
          <a:prstGeom prst="rect">
            <a:avLst/>
          </a:prstGeom>
          <a:noFill/>
        </p:spPr>
        <p:txBody>
          <a:bodyPr wrap="none" lIns="0" tIns="0" rIns="0" bIns="0" rtlCol="0">
            <a:spAutoFit/>
          </a:bodyPr>
          <a:lstStyle/>
          <a:p>
            <a:pPr>
              <a:spcBef>
                <a:spcPts val="600"/>
              </a:spcBef>
              <a:buSzPct val="100000"/>
            </a:pPr>
            <a:r>
              <a:rPr lang="pt-BR" dirty="0">
                <a:solidFill>
                  <a:srgbClr val="313131"/>
                </a:solidFill>
              </a:rPr>
              <a:t>DATA    LAKE</a:t>
            </a:r>
          </a:p>
        </p:txBody>
      </p:sp>
    </p:spTree>
    <p:extLst>
      <p:ext uri="{BB962C8B-B14F-4D97-AF65-F5344CB8AC3E}">
        <p14:creationId xmlns:p14="http://schemas.microsoft.com/office/powerpoint/2010/main" val="359993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pt-BR" b="1" kern="1200" dirty="0">
                <a:cs typeface="Calibri Light" panose="020F0302020204030204" pitchFamily="34" charset="0"/>
              </a:rPr>
              <a:t>Questionamento:</a:t>
            </a: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b="1" kern="1200" dirty="0">
              <a:cs typeface="Calibri Light" panose="020F0302020204030204" pitchFamily="34" charset="0"/>
            </a:endParaRPr>
          </a:p>
          <a:p>
            <a:pPr marL="0" indent="0">
              <a:buNone/>
            </a:pPr>
            <a:r>
              <a:rPr lang="pt-BR" b="1" kern="1200" dirty="0">
                <a:cs typeface="Calibri Light" panose="020F0302020204030204" pitchFamily="34" charset="0"/>
              </a:rPr>
              <a:t>Data Lake é sinônimo de </a:t>
            </a:r>
            <a:r>
              <a:rPr lang="pt-BR" b="1" kern="1200" dirty="0" err="1">
                <a:cs typeface="Calibri Light" panose="020F0302020204030204" pitchFamily="34" charset="0"/>
              </a:rPr>
              <a:t>Hadoop</a:t>
            </a:r>
            <a:r>
              <a:rPr lang="pt-BR" b="1" kern="1200" dirty="0">
                <a:cs typeface="Calibri Light" panose="020F0302020204030204" pitchFamily="34" charset="0"/>
              </a:rPr>
              <a:t>?</a:t>
            </a:r>
          </a:p>
          <a:p>
            <a:pPr marL="0" indent="0">
              <a:buNone/>
            </a:pPr>
            <a:endParaRPr lang="en-US" b="1" kern="1200" dirty="0">
              <a:cs typeface="Calibri Light" panose="020F0302020204030204" pitchFamily="34" charset="0"/>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12" name="Picture 2">
            <a:extLst>
              <a:ext uri="{FF2B5EF4-FFF2-40B4-BE49-F238E27FC236}">
                <a16:creationId xmlns:a16="http://schemas.microsoft.com/office/drawing/2014/main" id="{590E655C-EF05-4082-AA2A-22283995FA9E}"/>
              </a:ext>
            </a:extLst>
          </p:cNvPr>
          <p:cNvPicPr>
            <a:picLocks noChangeAspect="1"/>
          </p:cNvPicPr>
          <p:nvPr/>
        </p:nvPicPr>
        <p:blipFill>
          <a:blip r:embed="rId2"/>
          <a:stretch>
            <a:fillRect/>
          </a:stretch>
        </p:blipFill>
        <p:spPr>
          <a:xfrm>
            <a:off x="4538234" y="2414503"/>
            <a:ext cx="2309223" cy="3476304"/>
          </a:xfrm>
          <a:prstGeom prst="rect">
            <a:avLst/>
          </a:prstGeom>
        </p:spPr>
      </p:pic>
    </p:spTree>
    <p:extLst>
      <p:ext uri="{BB962C8B-B14F-4D97-AF65-F5344CB8AC3E}">
        <p14:creationId xmlns:p14="http://schemas.microsoft.com/office/powerpoint/2010/main" val="752900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a:cs typeface="Calibri Light" panose="020F0302020204030204" pitchFamily="34" charset="0"/>
              </a:rPr>
              <a:t>Pipeline de Dados (On </a:t>
            </a:r>
            <a:r>
              <a:rPr lang="en-US" b="1" kern="1200" dirty="0" err="1">
                <a:cs typeface="Calibri Light" panose="020F0302020204030204" pitchFamily="34" charset="0"/>
              </a:rPr>
              <a:t>Premisse</a:t>
            </a:r>
            <a:r>
              <a:rPr lang="en-US" b="1" kern="1200" dirty="0">
                <a:cs typeface="Calibri Light" panose="020F0302020204030204" pitchFamily="34" charset="0"/>
              </a:rPr>
              <a:t> </a:t>
            </a:r>
            <a:r>
              <a:rPr lang="en-US" b="1" kern="1200" dirty="0" err="1">
                <a:cs typeface="Calibri Light" panose="020F0302020204030204" pitchFamily="34" charset="0"/>
              </a:rPr>
              <a:t>ou</a:t>
            </a:r>
            <a:r>
              <a:rPr lang="en-US" b="1" kern="1200" dirty="0">
                <a:cs typeface="Calibri Light" panose="020F0302020204030204" pitchFamily="34" charset="0"/>
              </a:rPr>
              <a:t> Cloud)</a:t>
            </a:r>
          </a:p>
          <a:p>
            <a:pPr marL="0" indent="0">
              <a:buNone/>
            </a:pPr>
            <a:endParaRPr lang="en-US" b="1" kern="1200" dirty="0">
              <a:cs typeface="Calibri Light" panose="020F0302020204030204" pitchFamily="34" charset="0"/>
            </a:endParaRP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Picture 2" descr="Microsoft Business Intelligence (Data Tools)|What is Data Engineering">
            <a:extLst>
              <a:ext uri="{FF2B5EF4-FFF2-40B4-BE49-F238E27FC236}">
                <a16:creationId xmlns:a16="http://schemas.microsoft.com/office/drawing/2014/main" id="{C4A9F038-2941-4101-9063-48B2964D1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62" y="2743200"/>
            <a:ext cx="7325476" cy="3353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049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kern="1200" dirty="0" err="1">
                <a:cs typeface="Calibri Light" panose="020F0302020204030204" pitchFamily="34" charset="0"/>
              </a:rPr>
              <a:t>Ciclo</a:t>
            </a:r>
            <a:r>
              <a:rPr lang="en-US" b="1" kern="1200" dirty="0">
                <a:cs typeface="Calibri Light" panose="020F0302020204030204" pitchFamily="34" charset="0"/>
              </a:rPr>
              <a:t> de Vida dos Dados</a:t>
            </a: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7" name="Picture 2" descr="Dados de Pesquisa Abertos">
            <a:extLst>
              <a:ext uri="{FF2B5EF4-FFF2-40B4-BE49-F238E27FC236}">
                <a16:creationId xmlns:a16="http://schemas.microsoft.com/office/drawing/2014/main" id="{47D3BBEF-6290-474E-B197-46E146E12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25099"/>
            <a:ext cx="4199348" cy="408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734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BIG DATA</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r>
              <a:rPr lang="en-US" b="1" dirty="0">
                <a:solidFill>
                  <a:schemeClr val="tx1"/>
                </a:solidFill>
              </a:rPr>
              <a:t>		</a:t>
            </a:r>
            <a:r>
              <a:rPr lang="en-US" b="1" kern="1200" dirty="0">
                <a:cs typeface="Calibri Light" panose="020F0302020204030204" pitchFamily="34" charset="0"/>
              </a:rPr>
              <a:t>Lei </a:t>
            </a:r>
            <a:r>
              <a:rPr lang="en-US" b="1" kern="1200" dirty="0" err="1">
                <a:cs typeface="Calibri Light" panose="020F0302020204030204" pitchFamily="34" charset="0"/>
              </a:rPr>
              <a:t>Geral</a:t>
            </a:r>
            <a:r>
              <a:rPr lang="en-US" b="1" kern="1200" dirty="0">
                <a:cs typeface="Calibri Light" panose="020F0302020204030204" pitchFamily="34" charset="0"/>
              </a:rPr>
              <a:t> de </a:t>
            </a:r>
            <a:r>
              <a:rPr lang="en-US" b="1" kern="1200" dirty="0" err="1">
                <a:cs typeface="Calibri Light" panose="020F0302020204030204" pitchFamily="34" charset="0"/>
              </a:rPr>
              <a:t>Proteção</a:t>
            </a:r>
            <a:r>
              <a:rPr lang="en-US" b="1" kern="1200" dirty="0">
                <a:cs typeface="Calibri Light" panose="020F0302020204030204" pitchFamily="34" charset="0"/>
              </a:rPr>
              <a:t> de Dados - LGPD</a:t>
            </a: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5" name="Picture Placeholder 5">
            <a:extLst>
              <a:ext uri="{FF2B5EF4-FFF2-40B4-BE49-F238E27FC236}">
                <a16:creationId xmlns:a16="http://schemas.microsoft.com/office/drawing/2014/main" id="{8A450BE9-A53D-4ACA-9409-EDE1056E7B8F}"/>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40551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dirty="0" err="1"/>
              <a:t>Tudo</a:t>
            </a:r>
            <a:r>
              <a:rPr lang="en-US" b="1" dirty="0"/>
              <a:t> é </a:t>
            </a:r>
            <a:r>
              <a:rPr lang="en-US" b="1" dirty="0" err="1"/>
              <a:t>Estratégia</a:t>
            </a:r>
            <a:r>
              <a:rPr lang="en-US" b="1" dirty="0"/>
              <a:t>!</a:t>
            </a:r>
          </a:p>
          <a:p>
            <a:pPr marL="0" indent="0">
              <a:buNone/>
            </a:pPr>
            <a:endParaRPr lang="pt-BR" dirty="0"/>
          </a:p>
          <a:p>
            <a:pPr marL="0" indent="0">
              <a:buNone/>
            </a:pPr>
            <a:endParaRPr lang="pt-BR" dirty="0"/>
          </a:p>
          <a:p>
            <a:pPr marL="0" indent="0">
              <a:buNone/>
            </a:pPr>
            <a:endParaRPr lang="pt-BR" dirty="0"/>
          </a:p>
          <a:p>
            <a:pPr marL="0" indent="0">
              <a:buNone/>
            </a:pPr>
            <a:r>
              <a:rPr lang="pt-BR" dirty="0"/>
              <a:t>Mais do que simplesmente ter um ambiente para guardar dados, as </a:t>
            </a:r>
            <a:r>
              <a:rPr lang="pt-BR" b="1" dirty="0"/>
              <a:t>estratégias</a:t>
            </a:r>
            <a:r>
              <a:rPr lang="pt-BR" dirty="0"/>
              <a:t> estão intrinsecamente ligadas aos </a:t>
            </a:r>
            <a:r>
              <a:rPr lang="pt-BR" b="1" dirty="0"/>
              <a:t>bancos de dados</a:t>
            </a:r>
            <a:r>
              <a:rPr lang="pt-BR" dirty="0"/>
              <a:t>. O cenário histórico onde se arquivavam registros em cartões perfurados já não existe. Mas seu objetivo continua, não obstante com algumas adaptações. Atualmente, dados são armazenados não apenas para manter o histórico de empresas, instituições ou quaisquer outros organismos corporativos, mas também para obter </a:t>
            </a:r>
            <a:r>
              <a:rPr lang="pt-BR" b="1" dirty="0"/>
              <a:t>vantagens competitivas </a:t>
            </a:r>
            <a:r>
              <a:rPr lang="pt-BR" dirty="0"/>
              <a:t>em um novo cenário cada vez mais acirrado em termos de inovação, concorrência e </a:t>
            </a:r>
            <a:r>
              <a:rPr lang="pt-BR" b="1" dirty="0"/>
              <a:t>análises científicas</a:t>
            </a:r>
            <a:r>
              <a:rPr lang="pt-BR" dirty="0"/>
              <a:t>. </a:t>
            </a:r>
          </a:p>
          <a:p>
            <a:pPr marL="0" indent="0">
              <a:buNone/>
            </a:pPr>
            <a:endParaRPr lang="pt-BR" dirty="0"/>
          </a:p>
          <a:p>
            <a:pPr marL="0" indent="0">
              <a:buNone/>
            </a:pPr>
            <a:endParaRPr lang="pt-BR" sz="1400" dirty="0">
              <a:solidFill>
                <a:schemeClr val="tx1"/>
              </a:solidFill>
            </a:endParaRPr>
          </a:p>
          <a:p>
            <a:pPr marL="0" indent="0" algn="r">
              <a:buNone/>
            </a:pPr>
            <a:r>
              <a:rPr lang="pt-BR" b="1" dirty="0"/>
              <a:t>Edvan M. Souza</a:t>
            </a:r>
            <a:endParaRPr lang="en-US" b="1" dirty="0"/>
          </a:p>
          <a:p>
            <a:pPr marL="0" indent="0">
              <a:buNone/>
            </a:pPr>
            <a:endParaRPr lang="pt-BR" sz="1400" dirty="0">
              <a:solidFill>
                <a:schemeClr val="tx1"/>
              </a:solidFill>
            </a:endParaRPr>
          </a:p>
          <a:p>
            <a:pPr marL="0" indent="0">
              <a:buNone/>
            </a:pPr>
            <a:endParaRPr lang="pt-BR"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9" name="Picture Placeholder 5">
            <a:extLst>
              <a:ext uri="{FF2B5EF4-FFF2-40B4-BE49-F238E27FC236}">
                <a16:creationId xmlns:a16="http://schemas.microsoft.com/office/drawing/2014/main" id="{B3F1FC13-FFD3-4376-85A7-7C0E93CDC0F7}"/>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17375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DICAS E ESTUDOS</a:t>
            </a:r>
          </a:p>
          <a:p>
            <a:pPr marL="0" indent="0">
              <a:buNone/>
            </a:pPr>
            <a:endParaRPr lang="pt-BR" b="1" kern="1200" dirty="0">
              <a:cs typeface="Calibri Light" panose="020F0302020204030204" pitchFamily="34" charset="0"/>
            </a:endParaRPr>
          </a:p>
          <a:p>
            <a:pPr marL="0" indent="0">
              <a:buNone/>
            </a:pPr>
            <a:endParaRPr lang="en-US" b="1" kern="1200" dirty="0">
              <a:cs typeface="Calibri Light" panose="020F0302020204030204" pitchFamily="34" charset="0"/>
            </a:endParaRPr>
          </a:p>
          <a:p>
            <a:pPr marL="342900" indent="-342900">
              <a:buFont typeface="Arial" panose="020B0604020202020204" pitchFamily="34" charset="0"/>
              <a:buChar char="•"/>
            </a:pPr>
            <a:endParaRPr lang="pt-BR" b="1" kern="1200" dirty="0">
              <a:cs typeface="Calibri Light" panose="020F0302020204030204" pitchFamily="34" charset="0"/>
            </a:endParaRPr>
          </a:p>
          <a:p>
            <a:pPr>
              <a:buFont typeface="Arial" panose="020B0604020202020204" pitchFamily="34" charset="0"/>
              <a:buChar char="•"/>
            </a:pPr>
            <a:r>
              <a:rPr lang="pt-BR" b="1" kern="1200" dirty="0">
                <a:cs typeface="Calibri Light" panose="020F0302020204030204" pitchFamily="34" charset="0"/>
              </a:rPr>
              <a:t>FGV</a:t>
            </a:r>
          </a:p>
          <a:p>
            <a:pPr marL="342900" indent="-342900">
              <a:buFont typeface="Arial" panose="020B0604020202020204" pitchFamily="34" charset="0"/>
              <a:buChar char="•"/>
            </a:pPr>
            <a:r>
              <a:rPr lang="pt-BR" b="1" kern="1200" dirty="0" err="1">
                <a:cs typeface="Calibri Light" panose="020F0302020204030204" pitchFamily="34" charset="0"/>
              </a:rPr>
              <a:t>Udemy</a:t>
            </a:r>
            <a:r>
              <a:rPr lang="pt-BR" b="1" kern="1200" dirty="0">
                <a:cs typeface="Calibri Light" panose="020F0302020204030204" pitchFamily="34" charset="0"/>
              </a:rPr>
              <a:t> </a:t>
            </a:r>
            <a:r>
              <a:rPr lang="pt-BR" kern="1200" dirty="0">
                <a:cs typeface="Calibri Light" panose="020F0302020204030204" pitchFamily="34" charset="0"/>
              </a:rPr>
              <a:t>(SQL, </a:t>
            </a:r>
            <a:r>
              <a:rPr lang="pt-BR" kern="1200" dirty="0" err="1">
                <a:cs typeface="Calibri Light" panose="020F0302020204030204" pitchFamily="34" charset="0"/>
              </a:rPr>
              <a:t>Spark</a:t>
            </a:r>
            <a:r>
              <a:rPr lang="pt-BR" kern="1200" dirty="0">
                <a:cs typeface="Calibri Light" panose="020F0302020204030204" pitchFamily="34" charset="0"/>
              </a:rPr>
              <a:t>, Linux, Cloud, etc.)</a:t>
            </a:r>
          </a:p>
          <a:p>
            <a:pPr marL="342900" indent="-342900">
              <a:buFont typeface="Arial" panose="020B0604020202020204" pitchFamily="34" charset="0"/>
              <a:buChar char="•"/>
            </a:pPr>
            <a:r>
              <a:rPr lang="pt-BR" b="1" kern="1200" dirty="0">
                <a:cs typeface="Calibri Light" panose="020F0302020204030204" pitchFamily="34" charset="0"/>
              </a:rPr>
              <a:t>Data Science </a:t>
            </a:r>
            <a:r>
              <a:rPr lang="pt-BR" b="1" kern="1200" dirty="0" err="1">
                <a:cs typeface="Calibri Light" panose="020F0302020204030204" pitchFamily="34" charset="0"/>
              </a:rPr>
              <a:t>Academy</a:t>
            </a:r>
            <a:r>
              <a:rPr lang="pt-BR" b="1" kern="1200" dirty="0">
                <a:cs typeface="Calibri Light" panose="020F0302020204030204" pitchFamily="34" charset="0"/>
              </a:rPr>
              <a:t> </a:t>
            </a:r>
            <a:r>
              <a:rPr lang="pt-BR" kern="1200" dirty="0">
                <a:cs typeface="Calibri Light" panose="020F0302020204030204" pitchFamily="34" charset="0"/>
              </a:rPr>
              <a:t>(Python, Conceitos de Big Data, Power BI grátis; e outros cursos pagos)</a:t>
            </a:r>
          </a:p>
          <a:p>
            <a:pPr marL="342900" indent="-342900">
              <a:buFont typeface="Arial" panose="020B0604020202020204" pitchFamily="34" charset="0"/>
              <a:buChar char="•"/>
            </a:pPr>
            <a:r>
              <a:rPr lang="pt-BR" b="1" kern="1200" dirty="0">
                <a:cs typeface="Calibri Light" panose="020F0302020204030204" pitchFamily="34" charset="0"/>
                <a:hlinkClick r:id="rId2">
                  <a:extLst>
                    <a:ext uri="{A12FA001-AC4F-418D-AE19-62706E023703}">
                      <ahyp:hlinkClr xmlns:ahyp="http://schemas.microsoft.com/office/drawing/2018/hyperlinkcolor" val="tx"/>
                    </a:ext>
                  </a:extLst>
                </a:hlinkClick>
              </a:rPr>
              <a:t>https://www.apache.org</a:t>
            </a:r>
            <a:r>
              <a:rPr lang="pt-BR" b="1" kern="1200" dirty="0">
                <a:cs typeface="Calibri Light" panose="020F0302020204030204" pitchFamily="34" charset="0"/>
              </a:rPr>
              <a:t> </a:t>
            </a:r>
            <a:r>
              <a:rPr lang="pt-BR" kern="1200" dirty="0">
                <a:cs typeface="Calibri Light" panose="020F0302020204030204" pitchFamily="34" charset="0"/>
              </a:rPr>
              <a:t>(</a:t>
            </a:r>
            <a:r>
              <a:rPr lang="pt-BR" kern="1200" dirty="0" err="1">
                <a:cs typeface="Calibri Light" panose="020F0302020204030204" pitchFamily="34" charset="0"/>
              </a:rPr>
              <a:t>Hadoop</a:t>
            </a:r>
            <a:r>
              <a:rPr lang="pt-BR" kern="1200" dirty="0">
                <a:cs typeface="Calibri Light" panose="020F0302020204030204" pitchFamily="34" charset="0"/>
              </a:rPr>
              <a:t> e seu Ecossistema)</a:t>
            </a:r>
          </a:p>
          <a:p>
            <a:pPr marL="342900" indent="-342900">
              <a:buFont typeface="Arial" panose="020B0604020202020204" pitchFamily="34" charset="0"/>
              <a:buChar char="•"/>
            </a:pPr>
            <a:r>
              <a:rPr lang="pt-BR" b="1" kern="1200" dirty="0">
                <a:cs typeface="Calibri Light" panose="020F0302020204030204" pitchFamily="34" charset="0"/>
                <a:hlinkClick r:id="rId3">
                  <a:extLst>
                    <a:ext uri="{A12FA001-AC4F-418D-AE19-62706E023703}">
                      <ahyp:hlinkClr xmlns:ahyp="http://schemas.microsoft.com/office/drawing/2018/hyperlinkcolor" val="tx"/>
                    </a:ext>
                  </a:extLst>
                </a:hlinkClick>
              </a:rPr>
              <a:t>https://spark.apache.org</a:t>
            </a:r>
            <a:r>
              <a:rPr lang="pt-BR" b="1" kern="1200" dirty="0">
                <a:cs typeface="Calibri Light" panose="020F0302020204030204" pitchFamily="34" charset="0"/>
              </a:rPr>
              <a:t> </a:t>
            </a:r>
            <a:r>
              <a:rPr lang="pt-BR" kern="1200" dirty="0">
                <a:cs typeface="Calibri Light" panose="020F0302020204030204" pitchFamily="34" charset="0"/>
              </a:rPr>
              <a:t>(Documentação completa para </a:t>
            </a:r>
            <a:r>
              <a:rPr lang="pt-BR" kern="1200" dirty="0" err="1">
                <a:cs typeface="Calibri Light" panose="020F0302020204030204" pitchFamily="34" charset="0"/>
              </a:rPr>
              <a:t>Pyspark</a:t>
            </a:r>
            <a:r>
              <a:rPr lang="pt-BR" kern="1200" dirty="0">
                <a:cs typeface="Calibri Light" panose="020F0302020204030204" pitchFamily="34" charset="0"/>
              </a:rPr>
              <a:t>, Scala, Java, R)</a:t>
            </a:r>
          </a:p>
          <a:p>
            <a:pPr marL="342900" indent="-342900">
              <a:buFont typeface="Arial" panose="020B0604020202020204" pitchFamily="34" charset="0"/>
              <a:buChar char="•"/>
            </a:pPr>
            <a:r>
              <a:rPr lang="pt-BR" b="1" kern="1200" dirty="0">
                <a:cs typeface="Calibri Light" panose="020F0302020204030204" pitchFamily="34" charset="0"/>
              </a:rPr>
              <a:t>YouTube</a:t>
            </a:r>
          </a:p>
          <a:p>
            <a:pPr marL="0" indent="0">
              <a:buNone/>
            </a:pPr>
            <a:endParaRPr lang="en-US" b="1" kern="1200" dirty="0">
              <a:cs typeface="Calibri Light" panose="020F0302020204030204" pitchFamily="34" charset="0"/>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en-US" b="1" dirty="0">
              <a:solidFill>
                <a:schemeClr val="tx1"/>
              </a:solidFill>
            </a:endParaRPr>
          </a:p>
          <a:p>
            <a:pPr marL="0" indent="0">
              <a:buNone/>
            </a:pPr>
            <a:endParaRPr lang="pt-BR" sz="1400" b="1" dirty="0">
              <a:solidFill>
                <a:schemeClr val="tx1"/>
              </a:solidFill>
            </a:endParaRPr>
          </a:p>
          <a:p>
            <a:endParaRPr lang="pt-BR" sz="1400" b="1" dirty="0">
              <a:solidFill>
                <a:schemeClr val="tx1"/>
              </a:solidFill>
            </a:endParaRPr>
          </a:p>
          <a:p>
            <a:pPr marL="0" indent="0">
              <a:buNone/>
            </a:pPr>
            <a:endParaRPr lang="pt-BR" sz="1400" dirty="0">
              <a:solidFill>
                <a:schemeClr val="tx1"/>
              </a:solidFill>
            </a:endParaRPr>
          </a:p>
          <a:p>
            <a:pPr marL="0" indent="0">
              <a:buNone/>
            </a:pPr>
            <a:endParaRPr lang="en-US" b="1"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Tree>
    <p:extLst>
      <p:ext uri="{BB962C8B-B14F-4D97-AF65-F5344CB8AC3E}">
        <p14:creationId xmlns:p14="http://schemas.microsoft.com/office/powerpoint/2010/main" val="2092309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REFERÊNCIAS</a:t>
            </a:r>
          </a:p>
          <a:p>
            <a:pPr marL="0" indent="0">
              <a:buNone/>
            </a:pPr>
            <a:endParaRPr lang="pt-BR" b="1" dirty="0">
              <a:solidFill>
                <a:schemeClr val="tx1"/>
              </a:solidFill>
            </a:endParaRPr>
          </a:p>
          <a:p>
            <a:pPr marL="0" indent="0">
              <a:buNone/>
            </a:pPr>
            <a:endParaRPr lang="pt-BR" kern="1200" dirty="0">
              <a:cs typeface="Calibri Light" panose="020F0302020204030204" pitchFamily="34" charset="0"/>
            </a:endParaRPr>
          </a:p>
          <a:p>
            <a:r>
              <a:rPr lang="en-US" kern="1200" dirty="0">
                <a:cs typeface="Calibri Light" panose="020F0302020204030204" pitchFamily="34" charset="0"/>
              </a:rPr>
              <a:t>ELMASRI, RAMEZ; NAVATHE, SHAMKANT B.; </a:t>
            </a:r>
            <a:r>
              <a:rPr lang="en-US" kern="1200" dirty="0" err="1">
                <a:cs typeface="Calibri Light" panose="020F0302020204030204" pitchFamily="34" charset="0"/>
              </a:rPr>
              <a:t>Sistemas</a:t>
            </a:r>
            <a:r>
              <a:rPr lang="en-US" kern="1200" dirty="0">
                <a:cs typeface="Calibri Light" panose="020F0302020204030204" pitchFamily="34" charset="0"/>
              </a:rPr>
              <a:t> de Banco de Dados - 6a </a:t>
            </a:r>
            <a:r>
              <a:rPr lang="en-US" kern="1200" dirty="0" err="1">
                <a:cs typeface="Calibri Light" panose="020F0302020204030204" pitchFamily="34" charset="0"/>
              </a:rPr>
              <a:t>edição</a:t>
            </a:r>
            <a:r>
              <a:rPr lang="en-US" kern="1200" dirty="0">
                <a:cs typeface="Calibri Light" panose="020F0302020204030204" pitchFamily="34" charset="0"/>
              </a:rPr>
              <a:t>.</a:t>
            </a:r>
          </a:p>
          <a:p>
            <a:pPr marL="0" indent="0">
              <a:buNone/>
            </a:pPr>
            <a:r>
              <a:rPr lang="en-US" kern="1200" dirty="0">
                <a:cs typeface="Calibri Light" panose="020F0302020204030204" pitchFamily="34" charset="0"/>
              </a:rPr>
              <a:t>	Cap. 1 e 2.</a:t>
            </a:r>
          </a:p>
          <a:p>
            <a:r>
              <a:rPr lang="en-US" kern="1200" dirty="0">
                <a:cs typeface="Calibri Light" panose="020F0302020204030204" pitchFamily="34" charset="0"/>
              </a:rPr>
              <a:t>CODD, E. F.; The Relational Model for Database Management, 1970.</a:t>
            </a:r>
          </a:p>
          <a:p>
            <a:r>
              <a:rPr lang="en-US" kern="1200" dirty="0">
                <a:cs typeface="Calibri Light" panose="020F0302020204030204" pitchFamily="34" charset="0"/>
              </a:rPr>
              <a:t>RAMAKRISHNAN, R.; GEHRKE, J.; Database Management Systems, McGraw-Hill, 3 ed.,</a:t>
            </a:r>
          </a:p>
          <a:p>
            <a:pPr marL="0" indent="0">
              <a:buNone/>
            </a:pPr>
            <a:r>
              <a:rPr lang="en-US" kern="1200" dirty="0">
                <a:cs typeface="Calibri Light" panose="020F0302020204030204" pitchFamily="34" charset="0"/>
              </a:rPr>
              <a:t>	2003.</a:t>
            </a:r>
          </a:p>
          <a:p>
            <a:r>
              <a:rPr lang="en-US" kern="1200" dirty="0">
                <a:cs typeface="Calibri Light" panose="020F0302020204030204" pitchFamily="34" charset="0"/>
              </a:rPr>
              <a:t>KELLY, K.; New rules for the new economy: 10 radical strategies for a connected world. 	New York: Viking, 1998.</a:t>
            </a:r>
          </a:p>
          <a:p>
            <a:r>
              <a:rPr lang="en-US" kern="1200" dirty="0">
                <a:cs typeface="Calibri Light" panose="020F0302020204030204" pitchFamily="34" charset="0"/>
              </a:rPr>
              <a:t>KOTLER, P.; Marketing para o </a:t>
            </a:r>
            <a:r>
              <a:rPr lang="en-US" kern="1200" dirty="0" err="1">
                <a:cs typeface="Calibri Light" panose="020F0302020204030204" pitchFamily="34" charset="0"/>
              </a:rPr>
              <a:t>século</a:t>
            </a:r>
            <a:r>
              <a:rPr lang="en-US" kern="1200" dirty="0">
                <a:cs typeface="Calibri Light" panose="020F0302020204030204" pitchFamily="34" charset="0"/>
              </a:rPr>
              <a:t> XXI: </a:t>
            </a:r>
            <a:r>
              <a:rPr lang="en-US" kern="1200" dirty="0" err="1">
                <a:cs typeface="Calibri Light" panose="020F0302020204030204" pitchFamily="34" charset="0"/>
              </a:rPr>
              <a:t>como</a:t>
            </a:r>
            <a:r>
              <a:rPr lang="en-US" kern="1200" dirty="0">
                <a:cs typeface="Calibri Light" panose="020F0302020204030204" pitchFamily="34" charset="0"/>
              </a:rPr>
              <a:t> </a:t>
            </a:r>
            <a:r>
              <a:rPr lang="en-US" kern="1200" dirty="0" err="1">
                <a:cs typeface="Calibri Light" panose="020F0302020204030204" pitchFamily="34" charset="0"/>
              </a:rPr>
              <a:t>criar</a:t>
            </a:r>
            <a:r>
              <a:rPr lang="en-US" kern="1200" dirty="0">
                <a:cs typeface="Calibri Light" panose="020F0302020204030204" pitchFamily="34" charset="0"/>
              </a:rPr>
              <a:t>, </a:t>
            </a:r>
            <a:r>
              <a:rPr lang="en-US" kern="1200" dirty="0" err="1">
                <a:cs typeface="Calibri Light" panose="020F0302020204030204" pitchFamily="34" charset="0"/>
              </a:rPr>
              <a:t>conquistar</a:t>
            </a:r>
            <a:r>
              <a:rPr lang="en-US" kern="1200" dirty="0">
                <a:cs typeface="Calibri Light" panose="020F0302020204030204" pitchFamily="34" charset="0"/>
              </a:rPr>
              <a:t> e </a:t>
            </a:r>
            <a:r>
              <a:rPr lang="en-US" kern="1200" dirty="0" err="1">
                <a:cs typeface="Calibri Light" panose="020F0302020204030204" pitchFamily="34" charset="0"/>
              </a:rPr>
              <a:t>dominar</a:t>
            </a:r>
            <a:r>
              <a:rPr lang="en-US" kern="1200" dirty="0">
                <a:cs typeface="Calibri Light" panose="020F0302020204030204" pitchFamily="34" charset="0"/>
              </a:rPr>
              <a:t> mercados. São Paulo: Futura, 1999.</a:t>
            </a:r>
          </a:p>
          <a:p>
            <a:r>
              <a:rPr lang="en-US" kern="1200" dirty="0">
                <a:cs typeface="Calibri Light" panose="020F0302020204030204" pitchFamily="34" charset="0"/>
              </a:rPr>
              <a:t>ANGELONI, M. T. ; REIS, Eduardo S. Business Intelligence </a:t>
            </a:r>
            <a:r>
              <a:rPr lang="en-US" kern="1200" dirty="0" err="1">
                <a:cs typeface="Calibri Light" panose="020F0302020204030204" pitchFamily="34" charset="0"/>
              </a:rPr>
              <a:t>como</a:t>
            </a:r>
            <a:r>
              <a:rPr lang="en-US" kern="1200" dirty="0">
                <a:cs typeface="Calibri Light" panose="020F0302020204030204" pitchFamily="34" charset="0"/>
              </a:rPr>
              <a:t> </a:t>
            </a:r>
            <a:r>
              <a:rPr lang="en-US" kern="1200" dirty="0" err="1">
                <a:cs typeface="Calibri Light" panose="020F0302020204030204" pitchFamily="34" charset="0"/>
              </a:rPr>
              <a:t>Tecnologia</a:t>
            </a:r>
            <a:r>
              <a:rPr lang="en-US" kern="1200" dirty="0">
                <a:cs typeface="Calibri Light" panose="020F0302020204030204" pitchFamily="34" charset="0"/>
              </a:rPr>
              <a:t> de </a:t>
            </a:r>
            <a:r>
              <a:rPr lang="en-US" kern="1200" dirty="0" err="1">
                <a:cs typeface="Calibri Light" panose="020F0302020204030204" pitchFamily="34" charset="0"/>
              </a:rPr>
              <a:t>Suporte</a:t>
            </a:r>
            <a:endParaRPr lang="en-US" kern="1200" dirty="0">
              <a:cs typeface="Calibri Light" panose="020F0302020204030204" pitchFamily="34" charset="0"/>
            </a:endParaRPr>
          </a:p>
          <a:p>
            <a:pPr marL="800100" lvl="2" indent="0">
              <a:buNone/>
            </a:pPr>
            <a:r>
              <a:rPr lang="en-US" kern="1200" dirty="0" err="1">
                <a:cs typeface="Calibri Light" panose="020F0302020204030204" pitchFamily="34" charset="0"/>
              </a:rPr>
              <a:t>Definição</a:t>
            </a:r>
            <a:r>
              <a:rPr lang="en-US" kern="1200" dirty="0">
                <a:cs typeface="Calibri Light" panose="020F0302020204030204" pitchFamily="34" charset="0"/>
              </a:rPr>
              <a:t> de </a:t>
            </a:r>
            <a:r>
              <a:rPr lang="en-US" kern="1200" dirty="0" err="1">
                <a:cs typeface="Calibri Light" panose="020F0302020204030204" pitchFamily="34" charset="0"/>
              </a:rPr>
              <a:t>estratégias</a:t>
            </a:r>
            <a:r>
              <a:rPr lang="en-US" kern="1200" dirty="0">
                <a:cs typeface="Calibri Light" panose="020F0302020204030204" pitchFamily="34" charset="0"/>
              </a:rPr>
              <a:t> para </a:t>
            </a:r>
            <a:r>
              <a:rPr lang="en-US" kern="1200" dirty="0" err="1">
                <a:cs typeface="Calibri Light" panose="020F0302020204030204" pitchFamily="34" charset="0"/>
              </a:rPr>
              <a:t>melhoria</a:t>
            </a:r>
            <a:r>
              <a:rPr lang="en-US" kern="1200" dirty="0">
                <a:cs typeface="Calibri Light" panose="020F0302020204030204" pitchFamily="34" charset="0"/>
              </a:rPr>
              <a:t> da </a:t>
            </a:r>
            <a:r>
              <a:rPr lang="en-US" kern="1200" dirty="0" err="1">
                <a:cs typeface="Calibri Light" panose="020F0302020204030204" pitchFamily="34" charset="0"/>
              </a:rPr>
              <a:t>qualidade</a:t>
            </a:r>
            <a:r>
              <a:rPr lang="en-US" kern="1200" dirty="0">
                <a:cs typeface="Calibri Light" panose="020F0302020204030204" pitchFamily="34" charset="0"/>
              </a:rPr>
              <a:t> do </a:t>
            </a:r>
            <a:r>
              <a:rPr lang="en-US" kern="1200" dirty="0" err="1">
                <a:cs typeface="Calibri Light" panose="020F0302020204030204" pitchFamily="34" charset="0"/>
              </a:rPr>
              <a:t>ensino</a:t>
            </a:r>
            <a:r>
              <a:rPr lang="en-US" kern="1200" dirty="0">
                <a:cs typeface="Calibri Light" panose="020F0302020204030204" pitchFamily="34" charset="0"/>
              </a:rPr>
              <a:t>. In: </a:t>
            </a:r>
            <a:r>
              <a:rPr lang="en-US" kern="1200" dirty="0" err="1">
                <a:cs typeface="Calibri Light" panose="020F0302020204030204" pitchFamily="34" charset="0"/>
              </a:rPr>
              <a:t>Encontro</a:t>
            </a:r>
            <a:r>
              <a:rPr lang="en-US" kern="1200" dirty="0">
                <a:cs typeface="Calibri Light" panose="020F0302020204030204" pitchFamily="34" charset="0"/>
              </a:rPr>
              <a:t> da ANPAD, 2006, Salvador. XXX; </a:t>
            </a:r>
            <a:r>
              <a:rPr lang="en-US" kern="1200" dirty="0" err="1">
                <a:cs typeface="Calibri Light" panose="020F0302020204030204" pitchFamily="34" charset="0"/>
              </a:rPr>
              <a:t>Encontro</a:t>
            </a:r>
            <a:r>
              <a:rPr lang="en-US" kern="1200" dirty="0">
                <a:cs typeface="Calibri Light" panose="020F0302020204030204" pitchFamily="34" charset="0"/>
              </a:rPr>
              <a:t> Nacional de </a:t>
            </a:r>
            <a:r>
              <a:rPr lang="en-US" kern="1200" dirty="0" err="1">
                <a:cs typeface="Calibri Light" panose="020F0302020204030204" pitchFamily="34" charset="0"/>
              </a:rPr>
              <a:t>Pós-Graduação</a:t>
            </a:r>
            <a:r>
              <a:rPr lang="en-US" kern="1200" dirty="0">
                <a:cs typeface="Calibri Light" panose="020F0302020204030204" pitchFamily="34" charset="0"/>
              </a:rPr>
              <a:t> </a:t>
            </a:r>
            <a:r>
              <a:rPr lang="en-US" kern="1200" dirty="0" err="1">
                <a:cs typeface="Calibri Light" panose="020F0302020204030204" pitchFamily="34" charset="0"/>
              </a:rPr>
              <a:t>em</a:t>
            </a:r>
            <a:r>
              <a:rPr lang="en-US" kern="1200" dirty="0">
                <a:cs typeface="Calibri Light" panose="020F0302020204030204" pitchFamily="34" charset="0"/>
              </a:rPr>
              <a:t> </a:t>
            </a:r>
            <a:r>
              <a:rPr lang="en-US" kern="1200" dirty="0" err="1">
                <a:cs typeface="Calibri Light" panose="020F0302020204030204" pitchFamily="34" charset="0"/>
              </a:rPr>
              <a:t>Administração</a:t>
            </a:r>
            <a:r>
              <a:rPr lang="en-US" kern="1200" dirty="0">
                <a:cs typeface="Calibri Light" panose="020F0302020204030204" pitchFamily="34" charset="0"/>
              </a:rPr>
              <a:t>, 2006, 2006. v.1. p. 16 </a:t>
            </a:r>
            <a:r>
              <a:rPr lang="en-US" kern="1200" dirty="0" err="1">
                <a:cs typeface="Calibri Light" panose="020F0302020204030204" pitchFamily="34" charset="0"/>
              </a:rPr>
              <a:t>paginas</a:t>
            </a:r>
            <a:r>
              <a:rPr lang="en-US" kern="1200" dirty="0">
                <a:cs typeface="Calibri Light" panose="020F0302020204030204" pitchFamily="34" charset="0"/>
              </a:rPr>
              <a:t>.</a:t>
            </a:r>
          </a:p>
          <a:p>
            <a:r>
              <a:rPr lang="en-US" kern="1200" dirty="0">
                <a:cs typeface="Calibri Light" panose="020F0302020204030204" pitchFamily="34" charset="0"/>
              </a:rPr>
              <a:t>LAUDON, K. C.; LAUDON, J. P. </a:t>
            </a:r>
            <a:r>
              <a:rPr lang="en-US" kern="1200" dirty="0" err="1">
                <a:cs typeface="Calibri Light" panose="020F0302020204030204" pitchFamily="34" charset="0"/>
              </a:rPr>
              <a:t>Sistemas</a:t>
            </a:r>
            <a:r>
              <a:rPr lang="en-US" kern="1200" dirty="0">
                <a:cs typeface="Calibri Light" panose="020F0302020204030204" pitchFamily="34" charset="0"/>
              </a:rPr>
              <a:t> de </a:t>
            </a:r>
            <a:r>
              <a:rPr lang="en-US" kern="1200" dirty="0" err="1">
                <a:cs typeface="Calibri Light" panose="020F0302020204030204" pitchFamily="34" charset="0"/>
              </a:rPr>
              <a:t>informação</a:t>
            </a:r>
            <a:r>
              <a:rPr lang="en-US" kern="1200" dirty="0">
                <a:cs typeface="Calibri Light" panose="020F0302020204030204" pitchFamily="34" charset="0"/>
              </a:rPr>
              <a:t> </a:t>
            </a:r>
            <a:r>
              <a:rPr lang="en-US" kern="1200" dirty="0" err="1">
                <a:cs typeface="Calibri Light" panose="020F0302020204030204" pitchFamily="34" charset="0"/>
              </a:rPr>
              <a:t>gerenciais</a:t>
            </a:r>
            <a:r>
              <a:rPr lang="en-US" kern="1200" dirty="0">
                <a:cs typeface="Calibri Light" panose="020F0302020204030204" pitchFamily="34" charset="0"/>
              </a:rPr>
              <a:t>. 7.ed. São Paulo: 	Pearson, 2008.</a:t>
            </a:r>
            <a:endParaRPr lang="pt-BR" sz="1400"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Tree>
    <p:extLst>
      <p:ext uri="{BB962C8B-B14F-4D97-AF65-F5344CB8AC3E}">
        <p14:creationId xmlns:p14="http://schemas.microsoft.com/office/powerpoint/2010/main" val="1469393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REFERÊNCIAS</a:t>
            </a:r>
          </a:p>
          <a:p>
            <a:pPr marL="0" indent="0">
              <a:buNone/>
            </a:pPr>
            <a:endParaRPr lang="pt-BR" b="1" dirty="0">
              <a:solidFill>
                <a:schemeClr val="tx1"/>
              </a:solidFill>
            </a:endParaRPr>
          </a:p>
          <a:p>
            <a:endParaRPr lang="en-US" kern="1200" dirty="0">
              <a:cs typeface="Calibri Light" panose="020F0302020204030204" pitchFamily="34" charset="0"/>
            </a:endParaRPr>
          </a:p>
          <a:p>
            <a:r>
              <a:rPr lang="en-US" kern="1200" dirty="0">
                <a:cs typeface="Calibri Light" panose="020F0302020204030204" pitchFamily="34" charset="0"/>
              </a:rPr>
              <a:t>ROSS, M.; KIMBALL, R.; The Data Warehouse Toolkit - The Definitive Guide to</a:t>
            </a:r>
          </a:p>
          <a:p>
            <a:pPr marL="0" indent="0">
              <a:buNone/>
            </a:pPr>
            <a:r>
              <a:rPr lang="en-US" kern="1200" dirty="0">
                <a:cs typeface="Calibri Light" panose="020F0302020204030204" pitchFamily="34" charset="0"/>
              </a:rPr>
              <a:t>	Dimensional, 1996.</a:t>
            </a:r>
          </a:p>
          <a:p>
            <a:r>
              <a:rPr lang="en-US" kern="1200" dirty="0">
                <a:cs typeface="Calibri Light" panose="020F0302020204030204" pitchFamily="34" charset="0"/>
              </a:rPr>
              <a:t>MAYER-SCHONB, V.; CUKIER, K.; Big Data: A Revolution That Will Transform How</a:t>
            </a:r>
          </a:p>
          <a:p>
            <a:pPr marL="0" indent="0">
              <a:buNone/>
            </a:pPr>
            <a:r>
              <a:rPr lang="en-US" kern="1200" dirty="0">
                <a:cs typeface="Calibri Light" panose="020F0302020204030204" pitchFamily="34" charset="0"/>
              </a:rPr>
              <a:t>	We Live, Work, and Think. 2014. ed. [</a:t>
            </a:r>
            <a:r>
              <a:rPr lang="en-US" kern="1200" dirty="0" err="1">
                <a:cs typeface="Calibri Light" panose="020F0302020204030204" pitchFamily="34" charset="0"/>
              </a:rPr>
              <a:t>S.l.</a:t>
            </a:r>
            <a:r>
              <a:rPr lang="en-US" kern="1200" dirty="0">
                <a:cs typeface="Calibri Light" panose="020F0302020204030204" pitchFamily="34" charset="0"/>
              </a:rPr>
              <a:t>]: Eamon Dolan/Mariner Books, March 	2014.</a:t>
            </a:r>
          </a:p>
          <a:p>
            <a:r>
              <a:rPr lang="en-US" kern="1200" dirty="0">
                <a:cs typeface="Calibri Light" panose="020F0302020204030204" pitchFamily="34" charset="0"/>
              </a:rPr>
              <a:t>NATHAN, N.;WARREN, J.; Big Data: Principles and best practices of scalable </a:t>
            </a:r>
            <a:r>
              <a:rPr lang="en-US" kern="1200" dirty="0" err="1">
                <a:cs typeface="Calibri Light" panose="020F0302020204030204" pitchFamily="34" charset="0"/>
              </a:rPr>
              <a:t>realtime</a:t>
            </a:r>
            <a:endParaRPr lang="en-US" kern="1200" dirty="0">
              <a:cs typeface="Calibri Light" panose="020F0302020204030204" pitchFamily="34" charset="0"/>
            </a:endParaRPr>
          </a:p>
          <a:p>
            <a:pPr marL="0" indent="0">
              <a:buNone/>
            </a:pPr>
            <a:r>
              <a:rPr lang="en-US" kern="1200" dirty="0">
                <a:cs typeface="Calibri Light" panose="020F0302020204030204" pitchFamily="34" charset="0"/>
              </a:rPr>
              <a:t>	data systems. 1. ed. [</a:t>
            </a:r>
            <a:r>
              <a:rPr lang="en-US" kern="1200" dirty="0" err="1">
                <a:cs typeface="Calibri Light" panose="020F0302020204030204" pitchFamily="34" charset="0"/>
              </a:rPr>
              <a:t>S.l.</a:t>
            </a:r>
            <a:r>
              <a:rPr lang="en-US" kern="1200" dirty="0">
                <a:cs typeface="Calibri Light" panose="020F0302020204030204" pitchFamily="34" charset="0"/>
              </a:rPr>
              <a:t>]: Manning Publications, May 2015.</a:t>
            </a:r>
          </a:p>
          <a:p>
            <a:r>
              <a:rPr lang="en-US" kern="1200" dirty="0">
                <a:cs typeface="Calibri Light" panose="020F0302020204030204" pitchFamily="34" charset="0"/>
              </a:rPr>
              <a:t>SMITH, I.; The Internet of Things 2012: New Horizons. [</a:t>
            </a:r>
            <a:r>
              <a:rPr lang="en-US" kern="1200" dirty="0" err="1">
                <a:cs typeface="Calibri Light" panose="020F0302020204030204" pitchFamily="34" charset="0"/>
              </a:rPr>
              <a:t>S.l.</a:t>
            </a:r>
            <a:r>
              <a:rPr lang="en-US" kern="1200" dirty="0">
                <a:cs typeface="Calibri Light" panose="020F0302020204030204" pitchFamily="34" charset="0"/>
              </a:rPr>
              <a:t>]: CASAGRAS2, 2012.</a:t>
            </a:r>
          </a:p>
          <a:p>
            <a:r>
              <a:rPr lang="en-US" kern="1200" dirty="0">
                <a:cs typeface="Calibri Light" panose="020F0302020204030204" pitchFamily="34" charset="0"/>
              </a:rPr>
              <a:t>ZIKOPOULOS, P.; EATON, C.; Understanding Big Data: analytics for enterprise</a:t>
            </a:r>
          </a:p>
          <a:p>
            <a:pPr marL="0" indent="0">
              <a:buNone/>
            </a:pPr>
            <a:r>
              <a:rPr lang="en-US" kern="1200" dirty="0">
                <a:cs typeface="Calibri Light" panose="020F0302020204030204" pitchFamily="34" charset="0"/>
              </a:rPr>
              <a:t>	class </a:t>
            </a:r>
            <a:r>
              <a:rPr lang="en-US" kern="1200" dirty="0" err="1">
                <a:cs typeface="Calibri Light" panose="020F0302020204030204" pitchFamily="34" charset="0"/>
              </a:rPr>
              <a:t>hadoop</a:t>
            </a:r>
            <a:r>
              <a:rPr lang="en-US" kern="1200" dirty="0">
                <a:cs typeface="Calibri Light" panose="020F0302020204030204" pitchFamily="34" charset="0"/>
              </a:rPr>
              <a:t> and streaming data. [</a:t>
            </a:r>
            <a:r>
              <a:rPr lang="en-US" kern="1200" dirty="0" err="1">
                <a:cs typeface="Calibri Light" panose="020F0302020204030204" pitchFamily="34" charset="0"/>
              </a:rPr>
              <a:t>S.l.</a:t>
            </a:r>
            <a:r>
              <a:rPr lang="en-US" kern="1200" dirty="0">
                <a:cs typeface="Calibri Light" panose="020F0302020204030204" pitchFamily="34" charset="0"/>
              </a:rPr>
              <a:t>]: McGraw-Hill Osborne Media, 2011.</a:t>
            </a:r>
          </a:p>
          <a:p>
            <a:r>
              <a:rPr lang="en-US" kern="1200" dirty="0">
                <a:cs typeface="Calibri Light" panose="020F0302020204030204" pitchFamily="34" charset="0"/>
              </a:rPr>
              <a:t>PORTER, M. E.; </a:t>
            </a:r>
            <a:r>
              <a:rPr lang="en-US" kern="1200" dirty="0" err="1">
                <a:cs typeface="Calibri Light" panose="020F0302020204030204" pitchFamily="34" charset="0"/>
              </a:rPr>
              <a:t>Vantagem</a:t>
            </a:r>
            <a:r>
              <a:rPr lang="en-US" kern="1200" dirty="0">
                <a:cs typeface="Calibri Light" panose="020F0302020204030204" pitchFamily="34" charset="0"/>
              </a:rPr>
              <a:t> </a:t>
            </a:r>
            <a:r>
              <a:rPr lang="en-US" kern="1200" dirty="0" err="1">
                <a:cs typeface="Calibri Light" panose="020F0302020204030204" pitchFamily="34" charset="0"/>
              </a:rPr>
              <a:t>Competitiva</a:t>
            </a:r>
            <a:r>
              <a:rPr lang="en-US" kern="1200" dirty="0">
                <a:cs typeface="Calibri Light" panose="020F0302020204030204" pitchFamily="34" charset="0"/>
              </a:rPr>
              <a:t> </a:t>
            </a:r>
            <a:r>
              <a:rPr lang="en-US" kern="1200" dirty="0" err="1">
                <a:cs typeface="Calibri Light" panose="020F0302020204030204" pitchFamily="34" charset="0"/>
              </a:rPr>
              <a:t>Editora</a:t>
            </a:r>
            <a:r>
              <a:rPr lang="en-US" kern="1200" dirty="0">
                <a:cs typeface="Calibri Light" panose="020F0302020204030204" pitchFamily="34" charset="0"/>
              </a:rPr>
              <a:t>: Macmillan Readers, 1996.</a:t>
            </a:r>
          </a:p>
          <a:p>
            <a:r>
              <a:rPr lang="en-US" kern="1200" dirty="0">
                <a:cs typeface="Calibri Light" panose="020F0302020204030204" pitchFamily="34" charset="0"/>
              </a:rPr>
              <a:t>OLIVEIRA, P. F.; GUERRA, S; MCDONNELL, R.; </a:t>
            </a:r>
            <a:r>
              <a:rPr lang="en-US" kern="1200" dirty="0" err="1">
                <a:cs typeface="Calibri Light" panose="020F0302020204030204" pitchFamily="34" charset="0"/>
              </a:rPr>
              <a:t>Ciência</a:t>
            </a:r>
            <a:r>
              <a:rPr lang="en-US" kern="1200" dirty="0">
                <a:cs typeface="Calibri Light" panose="020F0302020204030204" pitchFamily="34" charset="0"/>
              </a:rPr>
              <a:t> de Dados com R - </a:t>
            </a:r>
            <a:r>
              <a:rPr lang="en-US" kern="1200" dirty="0" err="1">
                <a:cs typeface="Calibri Light" panose="020F0302020204030204" pitchFamily="34" charset="0"/>
              </a:rPr>
              <a:t>Introdução</a:t>
            </a:r>
            <a:r>
              <a:rPr lang="en-US" kern="1200" dirty="0">
                <a:cs typeface="Calibri Light" panose="020F0302020204030204" pitchFamily="34" charset="0"/>
              </a:rPr>
              <a:t> -</a:t>
            </a:r>
          </a:p>
          <a:p>
            <a:pPr marL="0" indent="0">
              <a:buNone/>
            </a:pPr>
            <a:r>
              <a:rPr lang="en-US" kern="1200" dirty="0">
                <a:cs typeface="Calibri Light" panose="020F0302020204030204" pitchFamily="34" charset="0"/>
              </a:rPr>
              <a:t>	IBPAD, 2018.</a:t>
            </a:r>
          </a:p>
          <a:p>
            <a:r>
              <a:rPr lang="en-US" kern="1200" dirty="0">
                <a:cs typeface="Calibri Light" panose="020F0302020204030204" pitchFamily="34" charset="0"/>
              </a:rPr>
              <a:t>BAHGA, A.; MADISETTI, V. Internet of things: a hands-on approach. [</a:t>
            </a:r>
            <a:r>
              <a:rPr lang="en-US" kern="1200" dirty="0" err="1">
                <a:cs typeface="Calibri Light" panose="020F0302020204030204" pitchFamily="34" charset="0"/>
              </a:rPr>
              <a:t>S.l.</a:t>
            </a:r>
            <a:r>
              <a:rPr lang="en-US" kern="1200" dirty="0">
                <a:cs typeface="Calibri Light" panose="020F0302020204030204" pitchFamily="34" charset="0"/>
              </a:rPr>
              <a:t>], 2014.</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Tree>
    <p:extLst>
      <p:ext uri="{BB962C8B-B14F-4D97-AF65-F5344CB8AC3E}">
        <p14:creationId xmlns:p14="http://schemas.microsoft.com/office/powerpoint/2010/main" val="1305752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REFERÊNCIAS</a:t>
            </a:r>
          </a:p>
          <a:p>
            <a:pPr marL="0" indent="0">
              <a:buNone/>
            </a:pPr>
            <a:endParaRPr lang="pt-BR" b="1" dirty="0"/>
          </a:p>
          <a:p>
            <a:pPr marL="0" indent="0">
              <a:buNone/>
            </a:pPr>
            <a:endParaRPr lang="pt-BR" b="1" dirty="0">
              <a:solidFill>
                <a:schemeClr val="tx1"/>
              </a:solidFill>
            </a:endParaRPr>
          </a:p>
          <a:p>
            <a:r>
              <a:rPr lang="en-US" kern="1200" dirty="0">
                <a:cs typeface="Calibri Light" panose="020F0302020204030204" pitchFamily="34" charset="0"/>
              </a:rPr>
              <a:t>CASAGRAS, E. F. P. </a:t>
            </a:r>
            <a:r>
              <a:rPr lang="en-US" kern="1200" dirty="0" err="1">
                <a:cs typeface="Calibri Light" panose="020F0302020204030204" pitchFamily="34" charset="0"/>
              </a:rPr>
              <a:t>Casagras</a:t>
            </a:r>
            <a:r>
              <a:rPr lang="en-US" kern="1200" dirty="0">
                <a:cs typeface="Calibri Light" panose="020F0302020204030204" pitchFamily="34" charset="0"/>
              </a:rPr>
              <a:t> final report: RFID and the inclusive model for the</a:t>
            </a:r>
          </a:p>
          <a:p>
            <a:pPr marL="0" indent="0">
              <a:buNone/>
            </a:pPr>
            <a:r>
              <a:rPr lang="en-US" kern="1200" dirty="0">
                <a:cs typeface="Calibri Light" panose="020F0302020204030204" pitchFamily="34" charset="0"/>
              </a:rPr>
              <a:t>	internet of things. [</a:t>
            </a:r>
            <a:r>
              <a:rPr lang="en-US" kern="1200" dirty="0" err="1">
                <a:cs typeface="Calibri Light" panose="020F0302020204030204" pitchFamily="34" charset="0"/>
              </a:rPr>
              <a:t>S.l.</a:t>
            </a:r>
            <a:r>
              <a:rPr lang="en-US" kern="1200" dirty="0">
                <a:cs typeface="Calibri Light" panose="020F0302020204030204" pitchFamily="34" charset="0"/>
              </a:rPr>
              <a:t>: </a:t>
            </a:r>
            <a:r>
              <a:rPr lang="en-US" kern="1200" dirty="0" err="1">
                <a:cs typeface="Calibri Light" panose="020F0302020204030204" pitchFamily="34" charset="0"/>
              </a:rPr>
              <a:t>s.n</a:t>
            </a:r>
            <a:r>
              <a:rPr lang="en-US" kern="1200" dirty="0">
                <a:cs typeface="Calibri Light" panose="020F0302020204030204" pitchFamily="34" charset="0"/>
              </a:rPr>
              <a:t>.], 2009.</a:t>
            </a:r>
          </a:p>
          <a:p>
            <a:r>
              <a:rPr lang="en-US" kern="1200" dirty="0">
                <a:cs typeface="Calibri Light" panose="020F0302020204030204" pitchFamily="34" charset="0"/>
              </a:rPr>
              <a:t>DB-Engines - Knowledge Base of Relational and NoSQL Database Management Systems -2019: http://db-engines.com/en/ (</a:t>
            </a:r>
            <a:r>
              <a:rPr lang="en-US" kern="1200" dirty="0" err="1">
                <a:cs typeface="Calibri Light" panose="020F0302020204030204" pitchFamily="34" charset="0"/>
              </a:rPr>
              <a:t>acessado</a:t>
            </a:r>
            <a:r>
              <a:rPr lang="en-US" kern="1200" dirty="0">
                <a:cs typeface="Calibri Light" panose="020F0302020204030204" pitchFamily="34" charset="0"/>
              </a:rPr>
              <a:t> </a:t>
            </a:r>
            <a:r>
              <a:rPr lang="en-US" kern="1200" dirty="0" err="1">
                <a:cs typeface="Calibri Light" panose="020F0302020204030204" pitchFamily="34" charset="0"/>
              </a:rPr>
              <a:t>em</a:t>
            </a:r>
            <a:r>
              <a:rPr lang="en-US" kern="1200" dirty="0">
                <a:cs typeface="Calibri Light" panose="020F0302020204030204" pitchFamily="34" charset="0"/>
              </a:rPr>
              <a:t> 01/03/2019).</a:t>
            </a:r>
          </a:p>
          <a:p>
            <a:r>
              <a:rPr lang="en-US" kern="1200" dirty="0">
                <a:cs typeface="Calibri Light" panose="020F0302020204030204" pitchFamily="34" charset="0"/>
              </a:rPr>
              <a:t>LUHN, H. P.; A Business Intelligence System: IBM Journal - 1958, </a:t>
            </a:r>
            <a:r>
              <a:rPr lang="en-US" kern="1200" dirty="0" err="1">
                <a:cs typeface="Calibri Light" panose="020F0302020204030204" pitchFamily="34" charset="0"/>
              </a:rPr>
              <a:t>disponível</a:t>
            </a:r>
            <a:r>
              <a:rPr lang="en-US" kern="1200" dirty="0">
                <a:cs typeface="Calibri Light" panose="020F0302020204030204" pitchFamily="34" charset="0"/>
              </a:rPr>
              <a:t> </a:t>
            </a:r>
            <a:r>
              <a:rPr lang="en-US" kern="1200" dirty="0" err="1">
                <a:cs typeface="Calibri Light" panose="020F0302020204030204" pitchFamily="34" charset="0"/>
              </a:rPr>
              <a:t>em</a:t>
            </a:r>
            <a:endParaRPr lang="en-US" kern="1200" dirty="0">
              <a:cs typeface="Calibri Light" panose="020F0302020204030204" pitchFamily="34" charset="0"/>
            </a:endParaRPr>
          </a:p>
          <a:p>
            <a:pPr marL="0" indent="0">
              <a:buNone/>
            </a:pPr>
            <a:r>
              <a:rPr lang="en-US" kern="1200" dirty="0">
                <a:cs typeface="Calibri Light" panose="020F0302020204030204" pitchFamily="34" charset="0"/>
              </a:rPr>
              <a:t>http://altaplana.com/ibm-luhn58-BusinessIntelligence.pdf (</a:t>
            </a:r>
            <a:r>
              <a:rPr lang="en-US" kern="1200" dirty="0" err="1">
                <a:cs typeface="Calibri Light" panose="020F0302020204030204" pitchFamily="34" charset="0"/>
              </a:rPr>
              <a:t>acessado</a:t>
            </a:r>
            <a:r>
              <a:rPr lang="en-US" kern="1200" dirty="0">
                <a:cs typeface="Calibri Light" panose="020F0302020204030204" pitchFamily="34" charset="0"/>
              </a:rPr>
              <a:t> </a:t>
            </a:r>
            <a:r>
              <a:rPr lang="en-US" kern="1200" dirty="0" err="1">
                <a:cs typeface="Calibri Light" panose="020F0302020204030204" pitchFamily="34" charset="0"/>
              </a:rPr>
              <a:t>em</a:t>
            </a:r>
            <a:r>
              <a:rPr lang="en-US" kern="1200" dirty="0">
                <a:cs typeface="Calibri Light" panose="020F0302020204030204" pitchFamily="34" charset="0"/>
              </a:rPr>
              <a:t> 02/03/2019).</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en-US" dirty="0">
              <a:solidFill>
                <a:schemeClr val="tx1"/>
              </a:solidFill>
            </a:endParaRPr>
          </a:p>
          <a:p>
            <a:pPr marL="0" indent="0">
              <a:buNone/>
            </a:pPr>
            <a:endParaRPr lang="pt-BR" sz="1400" dirty="0">
              <a:solidFill>
                <a:schemeClr val="tx1"/>
              </a:solidFill>
            </a:endParaRPr>
          </a:p>
          <a:p>
            <a:pPr marL="0" indent="0">
              <a:buNone/>
            </a:pPr>
            <a:endParaRPr lang="pt-BR" sz="1400" dirty="0">
              <a:solidFill>
                <a:schemeClr val="tx1"/>
              </a:solidFill>
            </a:endParaRPr>
          </a:p>
          <a:p>
            <a:pPr marL="0" indent="0">
              <a:buNone/>
            </a:pPr>
            <a:endParaRPr lang="pt-BR" sz="1400" dirty="0">
              <a:solidFill>
                <a:schemeClr val="tx1"/>
              </a:solidFill>
            </a:endParaRPr>
          </a:p>
          <a:p>
            <a:pPr marL="0" indent="0">
              <a:buNone/>
            </a:pPr>
            <a:endParaRPr lang="en-US" dirty="0">
              <a:solidFill>
                <a:schemeClr val="tx1"/>
              </a:solidFill>
            </a:endParaRPr>
          </a:p>
          <a:p>
            <a:pPr marL="0" indent="0">
              <a:buNone/>
            </a:pPr>
            <a:endParaRPr lang="pt-BR" dirty="0"/>
          </a:p>
          <a:p>
            <a:pPr marL="0" indent="0">
              <a:buNone/>
            </a:pPr>
            <a:endParaRPr lang="pt-BR" dirty="0"/>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dirty="0">
              <a:solidFill>
                <a:schemeClr val="tx1"/>
              </a:solidFill>
            </a:endParaRPr>
          </a:p>
          <a:p>
            <a:pPr marL="0" indent="0">
              <a:buNone/>
            </a:pPr>
            <a:endParaRPr lang="pt-BR" sz="1400" dirty="0">
              <a:solidFill>
                <a:schemeClr val="tx1"/>
              </a:solidFill>
            </a:endParaRPr>
          </a:p>
          <a:p>
            <a:pPr marL="0" indent="0">
              <a:buNone/>
            </a:pPr>
            <a:endParaRPr lang="pt-BR" kern="1200" dirty="0">
              <a:cs typeface="Calibri Light" panose="020F0302020204030204" pitchFamily="34" charset="0"/>
            </a:endParaRPr>
          </a:p>
          <a:p>
            <a:endParaRPr lang="en-US" kern="1200" dirty="0">
              <a:cs typeface="Calibri Light" panose="020F0302020204030204" pitchFamily="34" charset="0"/>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spTree>
    <p:extLst>
      <p:ext uri="{BB962C8B-B14F-4D97-AF65-F5344CB8AC3E}">
        <p14:creationId xmlns:p14="http://schemas.microsoft.com/office/powerpoint/2010/main" val="791793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a:xfrm>
            <a:off x="304800" y="1162571"/>
            <a:ext cx="5791200" cy="2723629"/>
          </a:xfrm>
        </p:spPr>
        <p:txBody>
          <a:bodyPr/>
          <a:lstStyle/>
          <a:p>
            <a:pPr marL="0" indent="0">
              <a:buNone/>
            </a:pPr>
            <a:r>
              <a:rPr lang="pt-BR" b="1" dirty="0"/>
              <a:t>BATE PAPO</a:t>
            </a:r>
          </a:p>
          <a:p>
            <a:pPr marL="0" indent="0">
              <a:buNone/>
            </a:pPr>
            <a:endParaRPr lang="pt-BR" b="1" dirty="0">
              <a:solidFill>
                <a:schemeClr val="tx1"/>
              </a:solidFill>
            </a:endParaRPr>
          </a:p>
          <a:p>
            <a:pPr marL="0" indent="0">
              <a:buNone/>
            </a:pPr>
            <a:endParaRPr lang="pt-BR" b="1" dirty="0">
              <a:solidFill>
                <a:schemeClr val="tx1"/>
              </a:solidFill>
            </a:endParaRPr>
          </a:p>
          <a:p>
            <a:r>
              <a:rPr lang="pt-BR" dirty="0"/>
              <a:t>Profissões</a:t>
            </a:r>
          </a:p>
          <a:p>
            <a:r>
              <a:rPr lang="pt-BR" dirty="0"/>
              <a:t>Mercado de Trabalho</a:t>
            </a:r>
          </a:p>
          <a:p>
            <a:r>
              <a:rPr lang="pt-BR" dirty="0"/>
              <a:t>Por onde começar?</a:t>
            </a:r>
          </a:p>
          <a:p>
            <a:r>
              <a:rPr lang="pt-BR" dirty="0"/>
              <a:t>Formações: Faculdade, MBA / Pós, Certificações</a:t>
            </a:r>
          </a:p>
          <a:p>
            <a:r>
              <a:rPr lang="pt-BR" dirty="0"/>
              <a:t>Hard Skills </a:t>
            </a:r>
            <a:r>
              <a:rPr lang="pt-BR" dirty="0" err="1"/>
              <a:t>vs</a:t>
            </a:r>
            <a:r>
              <a:rPr lang="pt-BR" dirty="0"/>
              <a:t> Soft Skills</a:t>
            </a:r>
          </a:p>
          <a:p>
            <a:r>
              <a:rPr lang="pt-BR" dirty="0"/>
              <a:t>Inteligência Emocional </a:t>
            </a:r>
            <a:r>
              <a:rPr lang="pt-BR"/>
              <a:t>e Senioridade</a:t>
            </a:r>
            <a:endParaRPr lang="pt-BR" dirty="0"/>
          </a:p>
          <a:p>
            <a:pPr marL="0" indent="0">
              <a:buNone/>
            </a:pPr>
            <a:endParaRPr lang="en-US"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3078" name="Picture 6">
            <a:extLst>
              <a:ext uri="{FF2B5EF4-FFF2-40B4-BE49-F238E27FC236}">
                <a16:creationId xmlns:a16="http://schemas.microsoft.com/office/drawing/2014/main" id="{652ABB21-FBAF-47B7-B9EE-CF122D50D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4267200" cy="2327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Placeholder 5">
            <a:extLst>
              <a:ext uri="{FF2B5EF4-FFF2-40B4-BE49-F238E27FC236}">
                <a16:creationId xmlns:a16="http://schemas.microsoft.com/office/drawing/2014/main" id="{3731922E-C6C4-4AAF-B430-5A54569E7458}"/>
              </a:ext>
            </a:extLst>
          </p:cNvPr>
          <p:cNvPicPr>
            <a:picLocks noChangeAspect="1"/>
          </p:cNvPicPr>
          <p:nvPr/>
        </p:nvPicPr>
        <p:blipFill>
          <a:blip r:embed="rId3"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1343658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a:xfrm>
            <a:off x="3200400" y="1524000"/>
            <a:ext cx="3200400" cy="1219200"/>
          </a:xfrm>
        </p:spPr>
        <p:txBody>
          <a:bodyPr/>
          <a:lstStyle/>
          <a:p>
            <a:pPr marL="0" indent="0" algn="ctr">
              <a:buNone/>
            </a:pPr>
            <a:r>
              <a:rPr lang="pt-BR" sz="1800" b="1" dirty="0"/>
              <a:t>MUITO OBRIGADO </a:t>
            </a:r>
          </a:p>
          <a:p>
            <a:pPr marL="0" indent="0" algn="ctr">
              <a:buNone/>
            </a:pPr>
            <a:r>
              <a:rPr lang="pt-BR" sz="1800" b="1" dirty="0"/>
              <a:t>E</a:t>
            </a:r>
          </a:p>
          <a:p>
            <a:pPr marL="0" indent="0" algn="ctr">
              <a:buNone/>
            </a:pPr>
            <a:r>
              <a:rPr lang="pt-BR" sz="1800" b="1" dirty="0"/>
              <a:t>PARABÉNS À TODOS!</a:t>
            </a:r>
          </a:p>
          <a:p>
            <a:pPr marL="0" indent="0" algn="ctr">
              <a:buNone/>
            </a:pPr>
            <a:endParaRPr lang="en-US" sz="1800" b="1" dirty="0">
              <a:solidFill>
                <a:schemeClr val="tx1"/>
              </a:solidFill>
            </a:endParaRP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Imagem 3">
            <a:extLst>
              <a:ext uri="{FF2B5EF4-FFF2-40B4-BE49-F238E27FC236}">
                <a16:creationId xmlns:a16="http://schemas.microsoft.com/office/drawing/2014/main" id="{0913224D-8616-4165-876A-13C7EF614E78}"/>
              </a:ext>
            </a:extLst>
          </p:cNvPr>
          <p:cNvPicPr>
            <a:picLocks noChangeAspect="1"/>
          </p:cNvPicPr>
          <p:nvPr/>
        </p:nvPicPr>
        <p:blipFill>
          <a:blip r:embed="rId2"/>
          <a:stretch>
            <a:fillRect/>
          </a:stretch>
        </p:blipFill>
        <p:spPr>
          <a:xfrm>
            <a:off x="1981200" y="2971800"/>
            <a:ext cx="5486400" cy="2806995"/>
          </a:xfrm>
          <a:prstGeom prst="rect">
            <a:avLst/>
          </a:prstGeom>
        </p:spPr>
      </p:pic>
    </p:spTree>
    <p:extLst>
      <p:ext uri="{BB962C8B-B14F-4D97-AF65-F5344CB8AC3E}">
        <p14:creationId xmlns:p14="http://schemas.microsoft.com/office/powerpoint/2010/main" val="371775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dirty="0" err="1"/>
              <a:t>Histórico</a:t>
            </a:r>
            <a:endParaRPr lang="en-US" b="1" dirty="0"/>
          </a:p>
          <a:p>
            <a:pPr marL="0" indent="0">
              <a:buNone/>
            </a:pPr>
            <a:endParaRPr lang="pt-BR" dirty="0"/>
          </a:p>
          <a:p>
            <a:pPr marL="0" indent="0">
              <a:buNone/>
            </a:pPr>
            <a:endParaRPr lang="pt-BR" dirty="0"/>
          </a:p>
          <a:p>
            <a:pPr marL="0" indent="0">
              <a:buNone/>
            </a:pPr>
            <a:endParaRPr lang="pt-BR" dirty="0"/>
          </a:p>
          <a:p>
            <a:pPr marL="0" indent="0">
              <a:buNone/>
            </a:pPr>
            <a:r>
              <a:rPr lang="pt-BR" b="1" dirty="0"/>
              <a:t>As primeiras coletas de Dados – Aspectos Milenares</a:t>
            </a:r>
          </a:p>
          <a:p>
            <a:pPr marL="0" indent="0">
              <a:buNone/>
            </a:pPr>
            <a:endParaRPr lang="pt-BR" dirty="0"/>
          </a:p>
          <a:p>
            <a:pPr marL="0" indent="0">
              <a:buNone/>
            </a:pPr>
            <a:endParaRPr lang="pt-BR" dirty="0"/>
          </a:p>
          <a:p>
            <a:pPr marL="0" indent="0">
              <a:buNone/>
            </a:pPr>
            <a:r>
              <a:rPr lang="pt-BR" dirty="0"/>
              <a:t>Contagem populacional para:</a:t>
            </a:r>
          </a:p>
          <a:p>
            <a:pPr marL="0" indent="0">
              <a:buNone/>
            </a:pPr>
            <a:endParaRPr lang="pt-BR" dirty="0"/>
          </a:p>
          <a:p>
            <a:pPr marL="342900" indent="-342900">
              <a:buFont typeface="Arial" panose="020B0604020202020204" pitchFamily="34" charset="0"/>
              <a:buChar char="•"/>
            </a:pPr>
            <a:r>
              <a:rPr lang="pt-BR" dirty="0"/>
              <a:t>Poder bélico</a:t>
            </a:r>
          </a:p>
          <a:p>
            <a:pPr marL="342900" indent="-342900">
              <a:buFont typeface="Arial" panose="020B0604020202020204" pitchFamily="34" charset="0"/>
              <a:buChar char="•"/>
            </a:pPr>
            <a:r>
              <a:rPr lang="pt-BR" dirty="0"/>
              <a:t>Comércio</a:t>
            </a:r>
          </a:p>
          <a:p>
            <a:pPr marL="0" indent="0">
              <a:buNone/>
            </a:pPr>
            <a:endParaRPr lang="pt-BR"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760D604B-89BE-4ACE-BB6D-EB18165FF88A}"/>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104255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dirty="0" err="1"/>
              <a:t>Histórico</a:t>
            </a:r>
            <a:endParaRPr lang="en-US" b="1" dirty="0"/>
          </a:p>
          <a:p>
            <a:pPr marL="0" indent="0">
              <a:buNone/>
            </a:pPr>
            <a:endParaRPr lang="pt-BR" dirty="0"/>
          </a:p>
          <a:p>
            <a:pPr marL="0" indent="0">
              <a:buNone/>
            </a:pPr>
            <a:endParaRPr lang="pt-BR" dirty="0"/>
          </a:p>
          <a:p>
            <a:pPr marL="0" indent="0">
              <a:buNone/>
            </a:pPr>
            <a:endParaRPr lang="pt-BR" dirty="0"/>
          </a:p>
          <a:p>
            <a:pPr marL="0" indent="0">
              <a:buNone/>
            </a:pPr>
            <a:r>
              <a:rPr lang="pt-BR" b="1" dirty="0"/>
              <a:t>A Era do Cartão Perfurado</a:t>
            </a:r>
          </a:p>
          <a:p>
            <a:pPr marL="0" indent="0">
              <a:buNone/>
            </a:pPr>
            <a:endParaRPr lang="pt-BR" dirty="0"/>
          </a:p>
          <a:p>
            <a:pPr marL="0" indent="0">
              <a:buNone/>
            </a:pPr>
            <a:r>
              <a:rPr lang="pt-BR" dirty="0"/>
              <a:t>É um cartão que contém informação representada pela presença ou falta de furos em posições predefinidas para processamento e armazenamentos de dados. </a:t>
            </a:r>
          </a:p>
          <a:p>
            <a:pPr marL="0" indent="0">
              <a:buNone/>
            </a:pPr>
            <a:endParaRPr lang="pt-BR" dirty="0"/>
          </a:p>
          <a:p>
            <a:pPr marL="0" indent="0">
              <a:buNone/>
            </a:pPr>
            <a:r>
              <a:rPr lang="pt-BR" dirty="0"/>
              <a:t>Foram usados pela primeira vez em volta de 1725. Só se expandiu para computadores eletrônicos em 1950 com a IBM desenvolvendo esses cartões para processamento de dados.</a:t>
            </a:r>
          </a:p>
          <a:p>
            <a:pPr marL="0" indent="0">
              <a:buNone/>
            </a:pPr>
            <a:endParaRPr lang="pt-BR" dirty="0"/>
          </a:p>
          <a:p>
            <a:pPr marL="0" indent="0">
              <a:buNone/>
            </a:pPr>
            <a:endParaRPr lang="pt-BR" dirty="0"/>
          </a:p>
          <a:p>
            <a:pPr marL="0" indent="0">
              <a:buNone/>
            </a:pPr>
            <a:endParaRPr lang="pt-BR" dirty="0"/>
          </a:p>
          <a:p>
            <a:pPr marL="0" indent="0">
              <a:buNone/>
            </a:pPr>
            <a:r>
              <a:rPr lang="pt-BR" dirty="0"/>
              <a:t>FONTE: https://memoriainfo.furg.br/acervo/cartoes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B8A9F8C3-1CB2-4FA5-9335-F3F7AF9A925A}"/>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73707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dirty="0" err="1"/>
              <a:t>Histórico</a:t>
            </a:r>
            <a:endParaRPr lang="en-US" b="1" dirty="0"/>
          </a:p>
          <a:p>
            <a:pPr marL="0" indent="0">
              <a:buNone/>
            </a:pPr>
            <a:endParaRPr lang="pt-BR" dirty="0"/>
          </a:p>
          <a:p>
            <a:pPr marL="0" indent="0">
              <a:buNone/>
            </a:pPr>
            <a:endParaRPr lang="pt-BR" dirty="0"/>
          </a:p>
          <a:p>
            <a:pPr marL="0" indent="0">
              <a:buNone/>
            </a:pPr>
            <a:endParaRPr lang="pt-BR" dirty="0"/>
          </a:p>
          <a:p>
            <a:pPr marL="0" indent="0">
              <a:buNone/>
            </a:pPr>
            <a:r>
              <a:rPr lang="pt-BR" b="1" dirty="0"/>
              <a:t>As fitas Magnéticas </a:t>
            </a:r>
          </a:p>
          <a:p>
            <a:pPr marL="0" indent="0">
              <a:buNone/>
            </a:pPr>
            <a:endParaRPr lang="pt-BR" dirty="0"/>
          </a:p>
          <a:p>
            <a:pPr marL="0" indent="0">
              <a:buNone/>
            </a:pPr>
            <a:r>
              <a:rPr lang="pt-BR" dirty="0"/>
              <a:t>As fitas magnéticas são dispositivos de armazenamento de dados não volátil, teve sua criação na década de 50.</a:t>
            </a:r>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a:p>
            <a:pPr marL="0" indent="0">
              <a:buNone/>
            </a:pPr>
            <a:r>
              <a:rPr lang="pt-BR" dirty="0"/>
              <a:t>FONTE: https://crowdertech.com.br</a:t>
            </a:r>
          </a:p>
          <a:p>
            <a:pPr marL="0" indent="0">
              <a:buNone/>
            </a:pPr>
            <a:endParaRPr lang="pt-BR" dirty="0"/>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FBEA1AC3-A7AE-4DCC-A9F6-2FBEC50FE6D8}"/>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277637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10"/>
          <p:cNvSpPr>
            <a:spLocks noGrp="1"/>
          </p:cNvSpPr>
          <p:nvPr>
            <p:ph sz="quarter" idx="10"/>
          </p:nvPr>
        </p:nvSpPr>
        <p:spPr>
          <a:xfrm>
            <a:off x="323602" y="914400"/>
            <a:ext cx="8496870" cy="5544616"/>
          </a:xfrm>
        </p:spPr>
        <p:txBody>
          <a:bodyPr/>
          <a:lstStyle/>
          <a:p>
            <a:pPr marL="0" indent="0">
              <a:buNone/>
            </a:pPr>
            <a:endParaRPr lang="en-US" b="1" dirty="0">
              <a:solidFill>
                <a:schemeClr val="tx1"/>
              </a:solidFill>
            </a:endParaRPr>
          </a:p>
          <a:p>
            <a:pPr marL="0" indent="0">
              <a:buNone/>
            </a:pPr>
            <a:r>
              <a:rPr lang="pt-BR" b="1" dirty="0"/>
              <a:t>CONTEXTUALIZAÇÃO SGBD e SQL</a:t>
            </a:r>
          </a:p>
          <a:p>
            <a:pPr marL="0" indent="0">
              <a:buNone/>
            </a:pPr>
            <a:endParaRPr lang="pt-BR" b="1" dirty="0">
              <a:solidFill>
                <a:schemeClr val="tx1"/>
              </a:solidFill>
            </a:endParaRPr>
          </a:p>
          <a:p>
            <a:pPr marL="0" indent="0">
              <a:buNone/>
            </a:pPr>
            <a:endParaRPr lang="pt-BR" b="1" dirty="0">
              <a:solidFill>
                <a:schemeClr val="tx1"/>
              </a:solidFill>
            </a:endParaRPr>
          </a:p>
          <a:p>
            <a:pPr marL="0" indent="0">
              <a:buNone/>
            </a:pPr>
            <a:r>
              <a:rPr lang="en-US" b="1" dirty="0" err="1"/>
              <a:t>Histórico</a:t>
            </a:r>
            <a:endParaRPr lang="en-US" b="1" dirty="0"/>
          </a:p>
          <a:p>
            <a:pPr marL="0" indent="0">
              <a:buNone/>
            </a:pPr>
            <a:endParaRPr lang="pt-BR" dirty="0"/>
          </a:p>
          <a:p>
            <a:pPr marL="0" indent="0">
              <a:buNone/>
            </a:pPr>
            <a:endParaRPr lang="pt-BR" dirty="0"/>
          </a:p>
          <a:p>
            <a:pPr marL="0" indent="0">
              <a:buNone/>
            </a:pPr>
            <a:endParaRPr lang="pt-BR" dirty="0"/>
          </a:p>
          <a:p>
            <a:pPr marL="0" indent="0">
              <a:buNone/>
            </a:pPr>
            <a:r>
              <a:rPr lang="pt-BR" b="1" dirty="0"/>
              <a:t>A Linguagem SQL</a:t>
            </a:r>
          </a:p>
          <a:p>
            <a:pPr marL="0" indent="0">
              <a:buNone/>
            </a:pPr>
            <a:endParaRPr lang="pt-BR" dirty="0"/>
          </a:p>
          <a:p>
            <a:pPr marL="0" indent="0">
              <a:buNone/>
            </a:pPr>
            <a:r>
              <a:rPr lang="pt-BR" dirty="0"/>
              <a:t>O SQL, ou </a:t>
            </a:r>
            <a:r>
              <a:rPr lang="pt-BR" dirty="0" err="1"/>
              <a:t>Structured</a:t>
            </a:r>
            <a:r>
              <a:rPr lang="pt-BR" dirty="0"/>
              <a:t> Query </a:t>
            </a:r>
            <a:r>
              <a:rPr lang="pt-BR" dirty="0" err="1"/>
              <a:t>Language</a:t>
            </a:r>
            <a:r>
              <a:rPr lang="pt-BR" dirty="0"/>
              <a:t>, surgiu na década de 70 pela IBM e se propagou com os Sistemas de </a:t>
            </a:r>
            <a:r>
              <a:rPr lang="pt-BR" b="1" dirty="0"/>
              <a:t>Bases de Dados Relacionais</a:t>
            </a:r>
            <a:r>
              <a:rPr lang="pt-BR" dirty="0"/>
              <a:t>, com foco em desenvolver uma linguagem que se adaptasse aos modelos relacionais.</a:t>
            </a:r>
          </a:p>
        </p:txBody>
      </p:sp>
      <p:sp>
        <p:nvSpPr>
          <p:cNvPr id="6" name="Título 6">
            <a:extLst>
              <a:ext uri="{FF2B5EF4-FFF2-40B4-BE49-F238E27FC236}">
                <a16:creationId xmlns:a16="http://schemas.microsoft.com/office/drawing/2014/main" id="{1498F4C1-B194-4ED0-AE8E-0FF88B8CA4FD}"/>
              </a:ext>
            </a:extLst>
          </p:cNvPr>
          <p:cNvSpPr txBox="1">
            <a:spLocks/>
          </p:cNvSpPr>
          <p:nvPr/>
        </p:nvSpPr>
        <p:spPr>
          <a:xfrm>
            <a:off x="325348" y="160720"/>
            <a:ext cx="5040312" cy="418058"/>
          </a:xfrm>
          <a:prstGeom prst="rect">
            <a:avLst/>
          </a:prstGeom>
        </p:spPr>
        <p:txBody>
          <a:bodyPr/>
          <a:lstStyle>
            <a:lvl1pPr algn="l" rtl="0" eaLnBrk="1" fontAlgn="base" hangingPunct="1">
              <a:spcBef>
                <a:spcPct val="0"/>
              </a:spcBef>
              <a:spcAft>
                <a:spcPct val="0"/>
              </a:spcAft>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pt-BR" kern="0" dirty="0"/>
              <a:t>Big Data</a:t>
            </a:r>
          </a:p>
        </p:txBody>
      </p:sp>
      <p:pic>
        <p:nvPicPr>
          <p:cNvPr id="4" name="Picture Placeholder 5">
            <a:extLst>
              <a:ext uri="{FF2B5EF4-FFF2-40B4-BE49-F238E27FC236}">
                <a16:creationId xmlns:a16="http://schemas.microsoft.com/office/drawing/2014/main" id="{43B46485-BA08-48F8-AE8C-16642630634F}"/>
              </a:ext>
            </a:extLst>
          </p:cNvPr>
          <p:cNvPicPr>
            <a:picLocks noChangeAspect="1"/>
          </p:cNvPicPr>
          <p:nvPr/>
        </p:nvPicPr>
        <p:blipFill>
          <a:blip r:embed="rId2" cstate="print">
            <a:extLst>
              <a:ext uri="{28A0092B-C50C-407E-A947-70E740481C1C}">
                <a14:useLocalDpi xmlns:a14="http://schemas.microsoft.com/office/drawing/2010/main" val="0"/>
              </a:ext>
            </a:extLst>
          </a:blip>
          <a:srcRect l="3570" r="3570"/>
          <a:stretch>
            <a:fillRect/>
          </a:stretch>
        </p:blipFill>
        <p:spPr>
          <a:xfrm>
            <a:off x="7068655" y="908720"/>
            <a:ext cx="1751743" cy="1751743"/>
          </a:xfrm>
          <a:prstGeom prst="rect">
            <a:avLst/>
          </a:prstGeom>
        </p:spPr>
      </p:pic>
    </p:spTree>
    <p:extLst>
      <p:ext uri="{BB962C8B-B14F-4D97-AF65-F5344CB8AC3E}">
        <p14:creationId xmlns:p14="http://schemas.microsoft.com/office/powerpoint/2010/main" val="3217958008"/>
      </p:ext>
    </p:extLst>
  </p:cSld>
  <p:clrMapOvr>
    <a:masterClrMapping/>
  </p:clrMapOvr>
</p:sld>
</file>

<file path=ppt/theme/theme1.xml><?xml version="1.0" encoding="utf-8"?>
<a:theme xmlns:a="http://schemas.openxmlformats.org/drawingml/2006/main" name="1_MBA-GP">
  <a:themeElements>
    <a:clrScheme name="MBA-G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BA-GP">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Helvetica" charset="0"/>
          </a:defRPr>
        </a:defPPr>
      </a:lstStyle>
    </a:lnDef>
  </a:objectDefaults>
  <a:extraClrSchemeLst>
    <a:extraClrScheme>
      <a:clrScheme name="MBA-GP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BA-GP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BA-GP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BA-GP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BA-GP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BA-GP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BA-GP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Apresentação1" id="{B1957C4A-B8E9-475A-BB5D-06BE541DFA90}" vid="{39D37AC1-A55B-49BB-8F54-88E8FAC57192}"/>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1CF80966FED42A4ED08FF6D138A61" ma:contentTypeVersion="2" ma:contentTypeDescription="Create a new document." ma:contentTypeScope="" ma:versionID="4bbd74456e7750df4351dcb5bd4470f0">
  <xsd:schema xmlns:xsd="http://www.w3.org/2001/XMLSchema" xmlns:xs="http://www.w3.org/2001/XMLSchema" xmlns:p="http://schemas.microsoft.com/office/2006/metadata/properties" xmlns:ns2="7f8577cb-e043-44cd-8e9b-82332d71e692" targetNamespace="http://schemas.microsoft.com/office/2006/metadata/properties" ma:root="true" ma:fieldsID="2fb3407dc3823fe1d4527ad93c141f6b" ns2:_="">
    <xsd:import namespace="7f8577cb-e043-44cd-8e9b-82332d71e69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8577cb-e043-44cd-8e9b-82332d71e6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45F6E0-FF6F-412F-84ED-C31454181A2F}"/>
</file>

<file path=customXml/itemProps2.xml><?xml version="1.0" encoding="utf-8"?>
<ds:datastoreItem xmlns:ds="http://schemas.openxmlformats.org/officeDocument/2006/customXml" ds:itemID="{E04ABAA2-08B9-40C8-A561-6B6AAF02D157}"/>
</file>

<file path=customXml/itemProps3.xml><?xml version="1.0" encoding="utf-8"?>
<ds:datastoreItem xmlns:ds="http://schemas.openxmlformats.org/officeDocument/2006/customXml" ds:itemID="{57CAC226-1622-4D53-97A8-0034D9B12749}"/>
</file>

<file path=docProps/app.xml><?xml version="1.0" encoding="utf-8"?>
<Properties xmlns="http://schemas.openxmlformats.org/officeDocument/2006/extended-properties" xmlns:vt="http://schemas.openxmlformats.org/officeDocument/2006/docPropsVTypes">
  <Template>FGV_modelo_material_didatico_mba</Template>
  <TotalTime>1920</TotalTime>
  <Words>2469</Words>
  <Application>Microsoft Office PowerPoint</Application>
  <PresentationFormat>Apresentação na tela (4:3)</PresentationFormat>
  <Paragraphs>1007</Paragraphs>
  <Slides>55</Slides>
  <Notes>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55</vt:i4>
      </vt:variant>
    </vt:vector>
  </HeadingPairs>
  <TitlesOfParts>
    <vt:vector size="63" baseType="lpstr">
      <vt:lpstr>Arial</vt:lpstr>
      <vt:lpstr>Arial Narrow</vt:lpstr>
      <vt:lpstr>Calibri Light</vt:lpstr>
      <vt:lpstr>Helvetica</vt:lpstr>
      <vt:lpstr>HelveticaNeueLT Std Thin Cn</vt:lpstr>
      <vt:lpstr>Times New Roman</vt:lpstr>
      <vt:lpstr>Verdana</vt:lpstr>
      <vt:lpstr>1_MBA-GP</vt:lpstr>
      <vt:lpstr>Apresentação do PowerPoint</vt:lpstr>
      <vt:lpstr>Apresentação do PowerPoint</vt:lpstr>
      <vt:lpstr>Big Data</vt:lpstr>
      <vt:lpstr>Big Data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José Luiz Kugler</dc:creator>
  <cp:lastModifiedBy>Souza, Edvan Martins de</cp:lastModifiedBy>
  <cp:revision>64</cp:revision>
  <cp:lastPrinted>2014-08-28T14:02:45Z</cp:lastPrinted>
  <dcterms:created xsi:type="dcterms:W3CDTF">2020-05-14T21:58:21Z</dcterms:created>
  <dcterms:modified xsi:type="dcterms:W3CDTF">2022-10-28T20:32:11Z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2022-08-11T18:08:16Z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0a0faa79-9d68-4ffd-9238-68238a19f465</vt:lpwstr>
  </property>
  <property fmtid="{D5CDD505-2E9C-101B-9397-08002B2CF9AE}" pid="8" name="MSIP_Label_ea60d57e-af5b-4752-ac57-3e4f28ca11dc_ContentBits">
    <vt:lpwstr>0</vt:lpwstr>
  </property>
  <property fmtid="{D5CDD505-2E9C-101B-9397-08002B2CF9AE}" pid="9" name="ContentTypeId">
    <vt:lpwstr>0x0101004161CF80966FED42A4ED08FF6D138A61</vt:lpwstr>
  </property>
</Properties>
</file>